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1" r:id="rId4"/>
    <p:sldId id="259" r:id="rId5"/>
    <p:sldId id="263" r:id="rId6"/>
    <p:sldId id="272" r:id="rId7"/>
    <p:sldId id="271" r:id="rId8"/>
    <p:sldId id="270" r:id="rId9"/>
    <p:sldId id="264" r:id="rId10"/>
    <p:sldId id="266" r:id="rId11"/>
    <p:sldId id="265" r:id="rId12"/>
    <p:sldId id="267" r:id="rId13"/>
    <p:sldId id="268"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FON, Christel (DJEPVA/DISI)" initials="LC(" lastIdx="3" clrIdx="0">
    <p:extLst>
      <p:ext uri="{19B8F6BF-5375-455C-9EA6-DF929625EA0E}">
        <p15:presenceInfo xmlns:p15="http://schemas.microsoft.com/office/powerpoint/2012/main" userId="S-1-5-21-27022435-3177379373-3347635678-20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783"/>
    <a:srgbClr val="EE161E"/>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265" autoAdjust="0"/>
  </p:normalViewPr>
  <p:slideViewPr>
    <p:cSldViewPr snapToGrid="0">
      <p:cViewPr varScale="1">
        <p:scale>
          <a:sx n="72" d="100"/>
          <a:sy n="72" d="100"/>
        </p:scale>
        <p:origin x="66"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92252-31B1-4B53-BDEF-E31F575F3D40}" type="datetimeFigureOut">
              <a:rPr lang="fr-FR" smtClean="0"/>
              <a:t>24/11/2021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3BD4F-5A86-4C73-BC82-03A61351EADA}" type="slidenum">
              <a:rPr lang="fr-FR" smtClean="0"/>
              <a:t>‹N°›</a:t>
            </a:fld>
            <a:endParaRPr lang="fr-FR"/>
          </a:p>
        </p:txBody>
      </p:sp>
    </p:spTree>
    <p:extLst>
      <p:ext uri="{BB962C8B-B14F-4D97-AF65-F5344CB8AC3E}">
        <p14:creationId xmlns:p14="http://schemas.microsoft.com/office/powerpoint/2010/main" val="405134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8EA5CDAA-96D4-4197-93F5-7B79DEE968CD}" type="datetime1">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‹N°›</a:t>
            </a:fld>
            <a:endParaRPr lang="fr-FR"/>
          </a:p>
        </p:txBody>
      </p:sp>
      <p:sp>
        <p:nvSpPr>
          <p:cNvPr id="7" name="Google Shape;16;p28"/>
          <p:cNvSpPr/>
          <p:nvPr userDrawn="1"/>
        </p:nvSpPr>
        <p:spPr>
          <a:xfrm>
            <a:off x="0" y="1030800"/>
            <a:ext cx="12192000" cy="5827200"/>
          </a:xfrm>
          <a:prstGeom prst="rect">
            <a:avLst/>
          </a:prstGeom>
          <a:solidFill>
            <a:srgbClr val="3127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8" name="Google Shape;410;p3" descr="Service National Universel"/>
          <p:cNvPicPr preferRelativeResize="0"/>
          <p:nvPr userDrawn="1"/>
        </p:nvPicPr>
        <p:blipFill rotWithShape="1">
          <a:blip r:embed="rId2">
            <a:alphaModFix/>
          </a:blip>
          <a:srcRect/>
          <a:stretch/>
        </p:blipFill>
        <p:spPr>
          <a:xfrm>
            <a:off x="1638748" y="131744"/>
            <a:ext cx="758700" cy="758700"/>
          </a:xfrm>
          <a:prstGeom prst="ellipse">
            <a:avLst/>
          </a:prstGeom>
          <a:noFill/>
          <a:ln>
            <a:noFill/>
          </a:ln>
        </p:spPr>
      </p:pic>
      <p:pic>
        <p:nvPicPr>
          <p:cNvPr id="10" name="Image 9"/>
          <p:cNvPicPr>
            <a:picLocks noChangeAspect="1"/>
          </p:cNvPicPr>
          <p:nvPr userDrawn="1"/>
        </p:nvPicPr>
        <p:blipFill>
          <a:blip r:embed="rId3"/>
          <a:stretch>
            <a:fillRect/>
          </a:stretch>
        </p:blipFill>
        <p:spPr>
          <a:xfrm>
            <a:off x="209463" y="46912"/>
            <a:ext cx="1089048" cy="907540"/>
          </a:xfrm>
          <a:prstGeom prst="rect">
            <a:avLst/>
          </a:prstGeom>
        </p:spPr>
      </p:pic>
    </p:spTree>
    <p:extLst>
      <p:ext uri="{BB962C8B-B14F-4D97-AF65-F5344CB8AC3E}">
        <p14:creationId xmlns:p14="http://schemas.microsoft.com/office/powerpoint/2010/main" val="26244415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4FF64A-0AE7-4BF6-A026-7BC7080DAD9A}" type="datetime1">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359189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3F1211-78E5-48F5-B211-E09578AD6003}" type="datetime1">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323696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578044-0C99-41AF-818A-B75CCBE026C5}" type="datetime1">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‹N°›</a:t>
            </a:fld>
            <a:endParaRPr lang="fr-FR"/>
          </a:p>
        </p:txBody>
      </p:sp>
      <p:sp>
        <p:nvSpPr>
          <p:cNvPr id="7" name="Google Shape;16;p28"/>
          <p:cNvSpPr/>
          <p:nvPr userDrawn="1"/>
        </p:nvSpPr>
        <p:spPr>
          <a:xfrm>
            <a:off x="0" y="1030800"/>
            <a:ext cx="12192000" cy="5827200"/>
          </a:xfrm>
          <a:prstGeom prst="rect">
            <a:avLst/>
          </a:prstGeom>
          <a:solidFill>
            <a:srgbClr val="3127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56678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BF3A7EB-BBEC-43AB-8903-35B1BA8205EA}" type="datetime1">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‹N°›</a:t>
            </a:fld>
            <a:endParaRPr lang="fr-FR"/>
          </a:p>
        </p:txBody>
      </p:sp>
      <p:sp>
        <p:nvSpPr>
          <p:cNvPr id="7" name="Rectangle 6"/>
          <p:cNvSpPr/>
          <p:nvPr userDrawn="1"/>
        </p:nvSpPr>
        <p:spPr>
          <a:xfrm>
            <a:off x="138593" y="1028807"/>
            <a:ext cx="12053407"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2053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5FE2B99-669F-4311-900D-366A2BF5FBDB}" type="datetime1">
              <a:rPr lang="fr-FR" smtClean="0"/>
              <a:t>24/11/2021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317276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C4AE12A-DFAA-41D9-95D6-98F2C2676DAD}" type="datetime1">
              <a:rPr lang="fr-FR" smtClean="0"/>
              <a:t>24/11/2021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73714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6B42990-104C-48CF-BD5E-C62360D9322F}" type="datetime1">
              <a:rPr lang="fr-FR" smtClean="0"/>
              <a:t>24/11/2021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408243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FE9E1B-5105-480C-8E34-858AB1D33931}" type="datetime1">
              <a:rPr lang="fr-FR" smtClean="0"/>
              <a:t>24/11/2021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54597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E64FFA8-6BF9-4350-8B6D-B050CA69A097}" type="datetime1">
              <a:rPr lang="fr-FR" smtClean="0"/>
              <a:t>24/11/2021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150428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F2B10FE-A5B6-4088-82F8-F1E2383747D6}" type="datetime1">
              <a:rPr lang="fr-FR" smtClean="0"/>
              <a:t>24/11/2021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241832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CF25C-FFD9-450A-A254-2BB5E118AA52}" type="datetime1">
              <a:rPr lang="fr-FR" smtClean="0"/>
              <a:t>24/11/2021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FB9C7-8F98-42B8-BD1F-E710C162C331}" type="slidenum">
              <a:rPr lang="fr-FR" smtClean="0"/>
              <a:t>‹N°›</a:t>
            </a:fld>
            <a:endParaRPr lang="fr-FR"/>
          </a:p>
        </p:txBody>
      </p:sp>
    </p:spTree>
    <p:extLst>
      <p:ext uri="{BB962C8B-B14F-4D97-AF65-F5344CB8AC3E}">
        <p14:creationId xmlns:p14="http://schemas.microsoft.com/office/powerpoint/2010/main" val="50745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3mOpBhQCeV4"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s://www.youtube.com/watch?v=ABboKKTpFp4" TargetMode="External"/><Relationship Id="rId1" Type="http://schemas.openxmlformats.org/officeDocument/2006/relationships/slideLayout" Target="../slideLayouts/slideLayout2.xml"/><Relationship Id="rId6" Type="http://schemas.openxmlformats.org/officeDocument/2006/relationships/hyperlink" Target="https://www.youtube.com/watch?v=VbjJIwIVGB4" TargetMode="External"/><Relationship Id="rId5" Type="http://schemas.openxmlformats.org/officeDocument/2006/relationships/image" Target="../media/image14.png"/><Relationship Id="rId4" Type="http://schemas.openxmlformats.org/officeDocument/2006/relationships/hyperlink" Target="https://www.youtube.com/watch?v=rsCuBOxb814" TargetMode="Externa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nu.gouv.fr/"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rE-8fe9xPDo"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oncompte.snu.gouv.fr/inscription" TargetMode="External"/><Relationship Id="rId2" Type="http://schemas.openxmlformats.org/officeDocument/2006/relationships/hyperlink" Target="https://snu.gouv.fr/"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50FB9C7-8F98-42B8-BD1F-E710C162C331}" type="slidenum">
              <a:rPr lang="fr-FR" smtClean="0"/>
              <a:t>1</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888" y="2388108"/>
            <a:ext cx="10058400" cy="2577465"/>
          </a:xfrm>
          <a:prstGeom prst="rect">
            <a:avLst/>
          </a:prstGeom>
        </p:spPr>
      </p:pic>
    </p:spTree>
    <p:extLst>
      <p:ext uri="{BB962C8B-B14F-4D97-AF65-F5344CB8AC3E}">
        <p14:creationId xmlns:p14="http://schemas.microsoft.com/office/powerpoint/2010/main" val="2266586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pic>
        <p:nvPicPr>
          <p:cNvPr id="10" name="Image 9">
            <a:hlinkClick r:id="rId2"/>
          </p:cNvPr>
          <p:cNvPicPr>
            <a:picLocks noChangeAspect="1"/>
          </p:cNvPicPr>
          <p:nvPr/>
        </p:nvPicPr>
        <p:blipFill>
          <a:blip r:embed="rId3"/>
          <a:stretch>
            <a:fillRect/>
          </a:stretch>
        </p:blipFill>
        <p:spPr>
          <a:xfrm>
            <a:off x="1048017" y="1288252"/>
            <a:ext cx="2512221" cy="2396780"/>
          </a:xfrm>
          <a:prstGeom prst="rect">
            <a:avLst/>
          </a:prstGeom>
        </p:spPr>
      </p:pic>
      <p:pic>
        <p:nvPicPr>
          <p:cNvPr id="11" name="Image 10">
            <a:hlinkClick r:id="rId4"/>
          </p:cNvPr>
          <p:cNvPicPr>
            <a:picLocks noChangeAspect="1"/>
          </p:cNvPicPr>
          <p:nvPr/>
        </p:nvPicPr>
        <p:blipFill>
          <a:blip r:embed="rId5"/>
          <a:stretch>
            <a:fillRect/>
          </a:stretch>
        </p:blipFill>
        <p:spPr>
          <a:xfrm>
            <a:off x="6227138" y="1288252"/>
            <a:ext cx="2551410" cy="2396780"/>
          </a:xfrm>
          <a:prstGeom prst="rect">
            <a:avLst/>
          </a:prstGeom>
        </p:spPr>
      </p:pic>
      <p:sp>
        <p:nvSpPr>
          <p:cNvPr id="12" name="Triangle isocèle 11">
            <a:hlinkClick r:id="rId4"/>
          </p:cNvPr>
          <p:cNvSpPr/>
          <p:nvPr/>
        </p:nvSpPr>
        <p:spPr>
          <a:xfrm rot="5400000">
            <a:off x="8729551" y="1416268"/>
            <a:ext cx="832104" cy="576072"/>
          </a:xfrm>
          <a:prstGeom prst="triangle">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hlinkClick r:id="rId6"/>
          </p:cNvPr>
          <p:cNvPicPr>
            <a:picLocks noChangeAspect="1"/>
          </p:cNvPicPr>
          <p:nvPr/>
        </p:nvPicPr>
        <p:blipFill>
          <a:blip r:embed="rId7"/>
          <a:stretch>
            <a:fillRect/>
          </a:stretch>
        </p:blipFill>
        <p:spPr>
          <a:xfrm>
            <a:off x="3383280" y="4050791"/>
            <a:ext cx="2542138" cy="2414017"/>
          </a:xfrm>
          <a:prstGeom prst="rect">
            <a:avLst/>
          </a:prstGeom>
        </p:spPr>
      </p:pic>
      <p:pic>
        <p:nvPicPr>
          <p:cNvPr id="14" name="Image 13">
            <a:hlinkClick r:id="rId8"/>
          </p:cNvPr>
          <p:cNvPicPr>
            <a:picLocks noChangeAspect="1"/>
          </p:cNvPicPr>
          <p:nvPr/>
        </p:nvPicPr>
        <p:blipFill>
          <a:blip r:embed="rId9"/>
          <a:stretch>
            <a:fillRect/>
          </a:stretch>
        </p:blipFill>
        <p:spPr>
          <a:xfrm>
            <a:off x="7948540" y="3983350"/>
            <a:ext cx="2394125" cy="2388851"/>
          </a:xfrm>
          <a:prstGeom prst="rect">
            <a:avLst/>
          </a:prstGeom>
        </p:spPr>
      </p:pic>
      <p:sp>
        <p:nvSpPr>
          <p:cNvPr id="16" name="Triangle isocèle 15">
            <a:hlinkClick r:id="rId6"/>
          </p:cNvPr>
          <p:cNvSpPr/>
          <p:nvPr/>
        </p:nvSpPr>
        <p:spPr>
          <a:xfrm rot="5400000">
            <a:off x="5902767" y="4247675"/>
            <a:ext cx="832104" cy="576072"/>
          </a:xfrm>
          <a:prstGeom prst="triangle">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a:hlinkClick r:id="rId8"/>
          </p:cNvPr>
          <p:cNvSpPr/>
          <p:nvPr/>
        </p:nvSpPr>
        <p:spPr>
          <a:xfrm rot="5400000">
            <a:off x="10320014" y="4111366"/>
            <a:ext cx="832104" cy="576072"/>
          </a:xfrm>
          <a:prstGeom prst="triangle">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612018" y="3244334"/>
            <a:ext cx="184731" cy="369332"/>
          </a:xfrm>
          <a:prstGeom prst="rect">
            <a:avLst/>
          </a:prstGeom>
        </p:spPr>
        <p:txBody>
          <a:bodyPr wrap="none">
            <a:spAutoFit/>
          </a:bodyPr>
          <a:lstStyle/>
          <a:p>
            <a:endParaRPr lang="fr-FR" dirty="0"/>
          </a:p>
        </p:txBody>
      </p:sp>
      <p:sp>
        <p:nvSpPr>
          <p:cNvPr id="19" name="Triangle isocèle 18">
            <a:hlinkClick r:id="rId2"/>
          </p:cNvPr>
          <p:cNvSpPr/>
          <p:nvPr/>
        </p:nvSpPr>
        <p:spPr>
          <a:xfrm rot="5400000">
            <a:off x="3511241" y="1422273"/>
            <a:ext cx="832104" cy="576072"/>
          </a:xfrm>
          <a:prstGeom prst="triangle">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lvl="0">
              <a:buClr>
                <a:srgbClr val="000000"/>
              </a:buClr>
              <a:buSzPts val="3200"/>
            </a:pPr>
            <a:r>
              <a:rPr lang="fr-FR" sz="3200" b="1" dirty="0">
                <a:solidFill>
                  <a:srgbClr val="312783"/>
                </a:solidFill>
                <a:latin typeface="Marianne"/>
                <a:ea typeface="Arial"/>
                <a:cs typeface="Arial"/>
                <a:sym typeface="Arial"/>
              </a:rPr>
              <a:t>Etape</a:t>
            </a:r>
            <a:r>
              <a:rPr lang="fr-FR" sz="3200" b="1" dirty="0" smtClean="0">
                <a:solidFill>
                  <a:srgbClr val="312783"/>
                </a:solidFill>
                <a:latin typeface="Marianne" panose="02000000000000000000"/>
                <a:ea typeface="Arial"/>
                <a:cs typeface="Arial"/>
                <a:sym typeface="Arial"/>
              </a:rPr>
              <a:t> 2 : la mission d’intérêt général (MIG)</a:t>
            </a:r>
            <a:endParaRPr sz="1400" b="0" i="0" u="none" strike="noStrike" cap="none" dirty="0">
              <a:solidFill>
                <a:srgbClr val="312783"/>
              </a:solidFill>
              <a:latin typeface="Marianne" panose="02000000000000000000"/>
              <a:ea typeface="Arial"/>
              <a:cs typeface="Arial"/>
              <a:sym typeface="Arial"/>
            </a:endParaRPr>
          </a:p>
        </p:txBody>
      </p:sp>
      <p:sp>
        <p:nvSpPr>
          <p:cNvPr id="21" name="ZoneTexte 20"/>
          <p:cNvSpPr txBox="1"/>
          <p:nvPr/>
        </p:nvSpPr>
        <p:spPr>
          <a:xfrm>
            <a:off x="717326" y="5140837"/>
            <a:ext cx="1447832" cy="584775"/>
          </a:xfrm>
          <a:prstGeom prst="rect">
            <a:avLst/>
          </a:prstGeom>
          <a:noFill/>
        </p:spPr>
        <p:txBody>
          <a:bodyPr wrap="none" rtlCol="0">
            <a:spAutoFit/>
          </a:bodyPr>
          <a:lstStyle/>
          <a:p>
            <a:r>
              <a:rPr lang="fr-FR" sz="800" dirty="0" smtClean="0">
                <a:solidFill>
                  <a:schemeClr val="bg1"/>
                </a:solidFill>
                <a:latin typeface="Marianne" panose="02000000000000000000" pitchFamily="50" charset="0"/>
              </a:rPr>
              <a:t>Pour visualiser ces vidéos </a:t>
            </a:r>
            <a:br>
              <a:rPr lang="fr-FR" sz="800" dirty="0" smtClean="0">
                <a:solidFill>
                  <a:schemeClr val="bg1"/>
                </a:solidFill>
                <a:latin typeface="Marianne" panose="02000000000000000000" pitchFamily="50" charset="0"/>
              </a:rPr>
            </a:br>
            <a:r>
              <a:rPr lang="fr-FR" sz="800" dirty="0" smtClean="0">
                <a:solidFill>
                  <a:schemeClr val="bg1"/>
                </a:solidFill>
                <a:latin typeface="Marianne" panose="02000000000000000000" pitchFamily="50" charset="0"/>
              </a:rPr>
              <a:t>de 2 minutes chacune, </a:t>
            </a:r>
            <a:br>
              <a:rPr lang="fr-FR" sz="800" dirty="0" smtClean="0">
                <a:solidFill>
                  <a:schemeClr val="bg1"/>
                </a:solidFill>
                <a:latin typeface="Marianne" panose="02000000000000000000" pitchFamily="50" charset="0"/>
              </a:rPr>
            </a:br>
            <a:r>
              <a:rPr lang="fr-FR" sz="800" dirty="0" smtClean="0">
                <a:solidFill>
                  <a:schemeClr val="bg1"/>
                </a:solidFill>
                <a:latin typeface="Marianne" panose="02000000000000000000" pitchFamily="50" charset="0"/>
              </a:rPr>
              <a:t>une connexion internet </a:t>
            </a:r>
            <a:br>
              <a:rPr lang="fr-FR" sz="800" dirty="0" smtClean="0">
                <a:solidFill>
                  <a:schemeClr val="bg1"/>
                </a:solidFill>
                <a:latin typeface="Marianne" panose="02000000000000000000" pitchFamily="50" charset="0"/>
              </a:rPr>
            </a:br>
            <a:r>
              <a:rPr lang="fr-FR" sz="800" dirty="0" smtClean="0">
                <a:solidFill>
                  <a:schemeClr val="bg1"/>
                </a:solidFill>
                <a:latin typeface="Marianne" panose="02000000000000000000" pitchFamily="50" charset="0"/>
              </a:rPr>
              <a:t>est nécessaire</a:t>
            </a:r>
            <a:endParaRPr lang="fr-FR" sz="800" dirty="0">
              <a:solidFill>
                <a:schemeClr val="bg1"/>
              </a:solidFill>
              <a:latin typeface="Marianne" panose="02000000000000000000" pitchFamily="50" charset="0"/>
            </a:endParaRPr>
          </a:p>
        </p:txBody>
      </p:sp>
      <p:grpSp>
        <p:nvGrpSpPr>
          <p:cNvPr id="3" name="Groupe 2"/>
          <p:cNvGrpSpPr/>
          <p:nvPr/>
        </p:nvGrpSpPr>
        <p:grpSpPr>
          <a:xfrm>
            <a:off x="429290" y="5248558"/>
            <a:ext cx="283464" cy="369332"/>
            <a:chOff x="429290" y="5248558"/>
            <a:chExt cx="283464" cy="369332"/>
          </a:xfrm>
        </p:grpSpPr>
        <p:sp>
          <p:nvSpPr>
            <p:cNvPr id="15" name="Triangle isocèle 14"/>
            <p:cNvSpPr/>
            <p:nvPr/>
          </p:nvSpPr>
          <p:spPr>
            <a:xfrm>
              <a:off x="429290" y="5283158"/>
              <a:ext cx="283464" cy="244149"/>
            </a:xfrm>
            <a:prstGeom prst="triangle">
              <a:avLst/>
            </a:prstGeom>
            <a:solidFill>
              <a:srgbClr val="E30613"/>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441018" y="5248558"/>
              <a:ext cx="260008" cy="369332"/>
            </a:xfrm>
            <a:prstGeom prst="rect">
              <a:avLst/>
            </a:prstGeom>
            <a:noFill/>
          </p:spPr>
          <p:txBody>
            <a:bodyPr wrap="none" rtlCol="0">
              <a:spAutoFit/>
            </a:bodyPr>
            <a:lstStyle/>
            <a:p>
              <a:r>
                <a:rPr lang="fr-FR" dirty="0" smtClean="0"/>
                <a:t>!</a:t>
              </a:r>
              <a:endParaRPr lang="fr-FR" dirty="0"/>
            </a:p>
          </p:txBody>
        </p:sp>
      </p:grpSp>
      <p:sp>
        <p:nvSpPr>
          <p:cNvPr id="4" name="Espace réservé du numéro de diapositive 3"/>
          <p:cNvSpPr>
            <a:spLocks noGrp="1"/>
          </p:cNvSpPr>
          <p:nvPr>
            <p:ph type="sldNum" sz="quarter" idx="12"/>
          </p:nvPr>
        </p:nvSpPr>
        <p:spPr/>
        <p:txBody>
          <a:bodyPr/>
          <a:lstStyle/>
          <a:p>
            <a:fld id="{D50FB9C7-8F98-42B8-BD1F-E710C162C331}" type="slidenum">
              <a:rPr lang="fr-FR" smtClean="0"/>
              <a:t>10</a:t>
            </a:fld>
            <a:endParaRPr lang="fr-FR"/>
          </a:p>
        </p:txBody>
      </p:sp>
    </p:spTree>
    <p:extLst>
      <p:ext uri="{BB962C8B-B14F-4D97-AF65-F5344CB8AC3E}">
        <p14:creationId xmlns:p14="http://schemas.microsoft.com/office/powerpoint/2010/main" val="3254558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8593" y="1028807"/>
            <a:ext cx="12053407"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lvl="0">
              <a:buClr>
                <a:srgbClr val="000000"/>
              </a:buClr>
              <a:buSzPts val="3200"/>
            </a:pPr>
            <a:r>
              <a:rPr lang="fr-FR" sz="3200" b="1" dirty="0" smtClean="0">
                <a:solidFill>
                  <a:srgbClr val="312783"/>
                </a:solidFill>
                <a:latin typeface="Marianne" panose="02000000000000000000"/>
                <a:ea typeface="Arial"/>
                <a:cs typeface="Arial"/>
                <a:sym typeface="Arial"/>
              </a:rPr>
              <a:t>Comment ça marche une MIG ?</a:t>
            </a:r>
            <a:endParaRPr sz="1400" b="0" i="0" u="none" strike="noStrike" cap="none" dirty="0">
              <a:solidFill>
                <a:srgbClr val="312783"/>
              </a:solidFill>
              <a:latin typeface="Marianne" panose="02000000000000000000"/>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2" name="Rectangle 1"/>
          <p:cNvSpPr/>
          <p:nvPr/>
        </p:nvSpPr>
        <p:spPr>
          <a:xfrm>
            <a:off x="826008" y="1256958"/>
            <a:ext cx="11033760" cy="923330"/>
          </a:xfrm>
          <a:prstGeom prst="rect">
            <a:avLst/>
          </a:prstGeom>
        </p:spPr>
        <p:txBody>
          <a:bodyPr wrap="square">
            <a:spAutoFit/>
          </a:bodyPr>
          <a:lstStyle/>
          <a:p>
            <a:r>
              <a:rPr lang="fr-FR" dirty="0">
                <a:latin typeface="Marianne"/>
              </a:rPr>
              <a:t>Une fois le séjour de cohésion réalisé, chaque volontaire effectue, près de chez lui, </a:t>
            </a:r>
            <a:r>
              <a:rPr lang="fr-FR" b="1" dirty="0">
                <a:latin typeface="Marianne"/>
              </a:rPr>
              <a:t>une mission d’intérêt général</a:t>
            </a:r>
            <a:r>
              <a:rPr lang="fr-FR" dirty="0">
                <a:latin typeface="Marianne"/>
              </a:rPr>
              <a:t>. Chaque département propose plusieurs missions que les jeunes peuvent découvrir et auxquelles ils peuvent candidater.</a:t>
            </a:r>
          </a:p>
        </p:txBody>
      </p:sp>
      <p:sp>
        <p:nvSpPr>
          <p:cNvPr id="3" name="Espace réservé du numéro de diapositive 2"/>
          <p:cNvSpPr>
            <a:spLocks noGrp="1"/>
          </p:cNvSpPr>
          <p:nvPr>
            <p:ph type="sldNum" sz="quarter" idx="12"/>
          </p:nvPr>
        </p:nvSpPr>
        <p:spPr/>
        <p:txBody>
          <a:bodyPr/>
          <a:lstStyle/>
          <a:p>
            <a:fld id="{D50FB9C7-8F98-42B8-BD1F-E710C162C331}" type="slidenum">
              <a:rPr lang="fr-FR" smtClean="0"/>
              <a:t>11</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776" y="2198575"/>
            <a:ext cx="6416040" cy="4367220"/>
          </a:xfrm>
          <a:prstGeom prst="rect">
            <a:avLst/>
          </a:prstGeom>
        </p:spPr>
      </p:pic>
    </p:spTree>
    <p:extLst>
      <p:ext uri="{BB962C8B-B14F-4D97-AF65-F5344CB8AC3E}">
        <p14:creationId xmlns:p14="http://schemas.microsoft.com/office/powerpoint/2010/main" val="3582273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8593" y="1028807"/>
            <a:ext cx="12053407"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pic>
        <p:nvPicPr>
          <p:cNvPr id="3" name="Image 2"/>
          <p:cNvPicPr>
            <a:picLocks noChangeAspect="1"/>
          </p:cNvPicPr>
          <p:nvPr/>
        </p:nvPicPr>
        <p:blipFill>
          <a:blip r:embed="rId2"/>
          <a:stretch>
            <a:fillRect/>
          </a:stretch>
        </p:blipFill>
        <p:spPr>
          <a:xfrm>
            <a:off x="6876767" y="1607620"/>
            <a:ext cx="2200582" cy="447737"/>
          </a:xfrm>
          <a:prstGeom prst="rect">
            <a:avLst/>
          </a:prstGeom>
        </p:spPr>
      </p:pic>
      <p:sp>
        <p:nvSpPr>
          <p:cNvPr id="10" name="ZoneTexte 9"/>
          <p:cNvSpPr txBox="1"/>
          <p:nvPr/>
        </p:nvSpPr>
        <p:spPr>
          <a:xfrm>
            <a:off x="6876767" y="2182747"/>
            <a:ext cx="3262175" cy="1569660"/>
          </a:xfrm>
          <a:prstGeom prst="rect">
            <a:avLst/>
          </a:prstGeom>
        </p:spPr>
        <p:txBody>
          <a:bodyPr wrap="square">
            <a:spAutoFit/>
          </a:bodyPr>
          <a:lstStyle>
            <a:defPPr>
              <a:defRPr lang="fr-FR"/>
            </a:defPPr>
            <a:lvl1pPr>
              <a:defRPr sz="1200">
                <a:latin typeface="Marianne-Regular" panose="02000000000000000000" pitchFamily="50" charset="0"/>
              </a:defRPr>
            </a:lvl1pPr>
          </a:lstStyle>
          <a:p>
            <a:r>
              <a:rPr lang="fr-FR" b="1" dirty="0" smtClean="0">
                <a:latin typeface="Marianne" panose="02000000000000000000" pitchFamily="50" charset="0"/>
              </a:rPr>
              <a:t>Vous découvrez </a:t>
            </a:r>
            <a:r>
              <a:rPr lang="fr-FR" b="1" dirty="0">
                <a:latin typeface="Marianne" panose="02000000000000000000" pitchFamily="50" charset="0"/>
              </a:rPr>
              <a:t>les différents types de</a:t>
            </a:r>
          </a:p>
          <a:p>
            <a:r>
              <a:rPr lang="fr-FR" b="1" dirty="0">
                <a:latin typeface="Marianne" panose="02000000000000000000" pitchFamily="50" charset="0"/>
              </a:rPr>
              <a:t>missions pendant </a:t>
            </a:r>
            <a:r>
              <a:rPr lang="fr-FR" b="1" dirty="0" smtClean="0">
                <a:latin typeface="Marianne" panose="02000000000000000000" pitchFamily="50" charset="0"/>
              </a:rPr>
              <a:t>le </a:t>
            </a:r>
            <a:r>
              <a:rPr lang="fr-FR" b="1" dirty="0">
                <a:latin typeface="Marianne" panose="02000000000000000000" pitchFamily="50" charset="0"/>
              </a:rPr>
              <a:t>séjour de cohésion,</a:t>
            </a:r>
          </a:p>
          <a:p>
            <a:r>
              <a:rPr lang="fr-FR" b="1" dirty="0">
                <a:latin typeface="Marianne" panose="02000000000000000000" pitchFamily="50" charset="0"/>
              </a:rPr>
              <a:t>dans le cadre de la thématique</a:t>
            </a:r>
          </a:p>
          <a:p>
            <a:r>
              <a:rPr lang="fr-FR" b="1" dirty="0">
                <a:latin typeface="Marianne" panose="02000000000000000000" pitchFamily="50" charset="0"/>
              </a:rPr>
              <a:t>« Découverte de l’engagement » et de la</a:t>
            </a:r>
          </a:p>
          <a:p>
            <a:r>
              <a:rPr lang="fr-FR" b="1" dirty="0">
                <a:latin typeface="Marianne" panose="02000000000000000000" pitchFamily="50" charset="0"/>
              </a:rPr>
              <a:t>vie quotidienne des maisonnées.</a:t>
            </a:r>
          </a:p>
          <a:p>
            <a:r>
              <a:rPr lang="fr-FR" b="1" dirty="0">
                <a:latin typeface="Marianne" panose="02000000000000000000" pitchFamily="50" charset="0"/>
              </a:rPr>
              <a:t>Des forums et des rencontres avec des</a:t>
            </a:r>
          </a:p>
          <a:p>
            <a:r>
              <a:rPr lang="fr-FR" b="1" dirty="0">
                <a:latin typeface="Marianne" panose="02000000000000000000" pitchFamily="50" charset="0"/>
              </a:rPr>
              <a:t>bénévoles sont aussi organisés pendant</a:t>
            </a:r>
          </a:p>
          <a:p>
            <a:r>
              <a:rPr lang="fr-FR" b="1" dirty="0">
                <a:latin typeface="Marianne" panose="02000000000000000000" pitchFamily="50" charset="0"/>
              </a:rPr>
              <a:t>le séjour.</a:t>
            </a:r>
          </a:p>
        </p:txBody>
      </p:sp>
      <p:pic>
        <p:nvPicPr>
          <p:cNvPr id="11" name="Image 10"/>
          <p:cNvPicPr>
            <a:picLocks noChangeAspect="1"/>
          </p:cNvPicPr>
          <p:nvPr/>
        </p:nvPicPr>
        <p:blipFill>
          <a:blip r:embed="rId3"/>
          <a:stretch>
            <a:fillRect/>
          </a:stretch>
        </p:blipFill>
        <p:spPr>
          <a:xfrm>
            <a:off x="3519850" y="3729070"/>
            <a:ext cx="2457793" cy="400106"/>
          </a:xfrm>
          <a:prstGeom prst="rect">
            <a:avLst/>
          </a:prstGeom>
        </p:spPr>
      </p:pic>
      <p:sp>
        <p:nvSpPr>
          <p:cNvPr id="12" name="ZoneTexte 11"/>
          <p:cNvSpPr txBox="1"/>
          <p:nvPr/>
        </p:nvSpPr>
        <p:spPr>
          <a:xfrm>
            <a:off x="3279549" y="4277705"/>
            <a:ext cx="3350341" cy="1384995"/>
          </a:xfrm>
          <a:prstGeom prst="rect">
            <a:avLst/>
          </a:prstGeom>
        </p:spPr>
        <p:txBody>
          <a:bodyPr wrap="square">
            <a:spAutoFit/>
          </a:bodyPr>
          <a:lstStyle>
            <a:defPPr>
              <a:defRPr lang="fr-FR"/>
            </a:defPPr>
            <a:lvl1pPr>
              <a:defRPr sz="1200">
                <a:latin typeface="Marianne-Regular" panose="02000000000000000000" pitchFamily="50" charset="0"/>
              </a:defRPr>
            </a:lvl1pPr>
          </a:lstStyle>
          <a:p>
            <a:r>
              <a:rPr lang="fr-FR" b="1" dirty="0">
                <a:latin typeface="Marianne" panose="02000000000000000000" pitchFamily="50" charset="0"/>
              </a:rPr>
              <a:t>Après le séjour de cohésion, </a:t>
            </a:r>
            <a:r>
              <a:rPr lang="fr-FR" b="1" dirty="0" smtClean="0">
                <a:latin typeface="Marianne" panose="02000000000000000000" pitchFamily="50" charset="0"/>
              </a:rPr>
              <a:t>vous avez accès à toutes </a:t>
            </a:r>
            <a:r>
              <a:rPr lang="fr-FR" b="1" dirty="0">
                <a:latin typeface="Marianne" panose="02000000000000000000" pitchFamily="50" charset="0"/>
              </a:rPr>
              <a:t>les missions proposées dans </a:t>
            </a:r>
            <a:r>
              <a:rPr lang="fr-FR" b="1" dirty="0" smtClean="0">
                <a:latin typeface="Marianne" panose="02000000000000000000" pitchFamily="50" charset="0"/>
              </a:rPr>
              <a:t>votre département </a:t>
            </a:r>
            <a:r>
              <a:rPr lang="fr-FR" b="1" dirty="0">
                <a:latin typeface="Marianne" panose="02000000000000000000" pitchFamily="50" charset="0"/>
              </a:rPr>
              <a:t>sur </a:t>
            </a:r>
            <a:r>
              <a:rPr lang="fr-FR" b="1" dirty="0" smtClean="0">
                <a:latin typeface="Marianne" panose="02000000000000000000" pitchFamily="50" charset="0"/>
              </a:rPr>
              <a:t>votre espace volontaire. Vous pourrez alors </a:t>
            </a:r>
            <a:r>
              <a:rPr lang="fr-FR" b="1" dirty="0">
                <a:latin typeface="Marianne" panose="02000000000000000000" pitchFamily="50" charset="0"/>
              </a:rPr>
              <a:t>candidater à celles qui </a:t>
            </a:r>
            <a:r>
              <a:rPr lang="fr-FR" b="1" dirty="0" smtClean="0">
                <a:latin typeface="Marianne" panose="02000000000000000000" pitchFamily="50" charset="0"/>
              </a:rPr>
              <a:t>vous intéressent et </a:t>
            </a:r>
            <a:r>
              <a:rPr lang="fr-FR" b="1" dirty="0">
                <a:latin typeface="Marianne" panose="02000000000000000000" pitchFamily="50" charset="0"/>
              </a:rPr>
              <a:t>échanger avec les </a:t>
            </a:r>
            <a:r>
              <a:rPr lang="fr-FR" b="1" dirty="0" smtClean="0">
                <a:latin typeface="Marianne" panose="02000000000000000000" pitchFamily="50" charset="0"/>
              </a:rPr>
              <a:t>responsables des </a:t>
            </a:r>
            <a:r>
              <a:rPr lang="fr-FR" b="1" dirty="0">
                <a:latin typeface="Marianne" panose="02000000000000000000" pitchFamily="50" charset="0"/>
              </a:rPr>
              <a:t>structures d’accueil.</a:t>
            </a:r>
          </a:p>
        </p:txBody>
      </p:sp>
      <p:pic>
        <p:nvPicPr>
          <p:cNvPr id="13" name="Image 12"/>
          <p:cNvPicPr>
            <a:picLocks noChangeAspect="1"/>
          </p:cNvPicPr>
          <p:nvPr/>
        </p:nvPicPr>
        <p:blipFill>
          <a:blip r:embed="rId4"/>
          <a:stretch>
            <a:fillRect/>
          </a:stretch>
        </p:blipFill>
        <p:spPr>
          <a:xfrm>
            <a:off x="1385952" y="1540935"/>
            <a:ext cx="2133898" cy="514422"/>
          </a:xfrm>
          <a:prstGeom prst="rect">
            <a:avLst/>
          </a:prstGeom>
        </p:spPr>
      </p:pic>
      <p:sp>
        <p:nvSpPr>
          <p:cNvPr id="14" name="Rectangle 13"/>
          <p:cNvSpPr/>
          <p:nvPr/>
        </p:nvSpPr>
        <p:spPr>
          <a:xfrm>
            <a:off x="1118306" y="2214518"/>
            <a:ext cx="3265528" cy="1200329"/>
          </a:xfrm>
          <a:prstGeom prst="rect">
            <a:avLst/>
          </a:prstGeom>
        </p:spPr>
        <p:txBody>
          <a:bodyPr wrap="square">
            <a:spAutoFit/>
          </a:bodyPr>
          <a:lstStyle/>
          <a:p>
            <a:r>
              <a:rPr lang="fr-FR" sz="1200" b="1" dirty="0">
                <a:latin typeface="Marianne" panose="02000000000000000000" pitchFamily="50" charset="0"/>
              </a:rPr>
              <a:t>La MIG est réalisée dans l’année qui suit</a:t>
            </a:r>
          </a:p>
          <a:p>
            <a:r>
              <a:rPr lang="fr-FR" sz="1200" b="1" dirty="0">
                <a:latin typeface="Marianne" panose="02000000000000000000" pitchFamily="50" charset="0"/>
              </a:rPr>
              <a:t>le séjour de cohésion, hors temps</a:t>
            </a:r>
          </a:p>
          <a:p>
            <a:r>
              <a:rPr lang="fr-FR" sz="1200" b="1" dirty="0">
                <a:latin typeface="Marianne" panose="02000000000000000000" pitchFamily="50" charset="0"/>
              </a:rPr>
              <a:t>scolaire. Elle peut être réalisée pendant</a:t>
            </a:r>
          </a:p>
          <a:p>
            <a:r>
              <a:rPr lang="fr-FR" sz="1200" b="1" dirty="0">
                <a:latin typeface="Marianne" panose="02000000000000000000" pitchFamily="50" charset="0"/>
              </a:rPr>
              <a:t>les vacances ou non, de manière continue</a:t>
            </a:r>
          </a:p>
          <a:p>
            <a:r>
              <a:rPr lang="fr-FR" sz="1200" b="1" dirty="0">
                <a:latin typeface="Marianne" panose="02000000000000000000" pitchFamily="50" charset="0"/>
              </a:rPr>
              <a:t>ou non, c’est un accord avec la structure</a:t>
            </a:r>
          </a:p>
          <a:p>
            <a:r>
              <a:rPr lang="fr-FR" sz="1200" b="1" dirty="0">
                <a:latin typeface="Marianne" panose="02000000000000000000" pitchFamily="50" charset="0"/>
              </a:rPr>
              <a:t>d’accueil.</a:t>
            </a:r>
          </a:p>
        </p:txBody>
      </p:sp>
      <p:sp>
        <p:nvSpPr>
          <p:cNvPr id="16"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lvl="0">
              <a:buClr>
                <a:srgbClr val="000000"/>
              </a:buClr>
              <a:buSzPts val="3200"/>
            </a:pPr>
            <a:r>
              <a:rPr lang="fr-FR" sz="3200" b="1" dirty="0" smtClean="0">
                <a:solidFill>
                  <a:srgbClr val="312783"/>
                </a:solidFill>
                <a:latin typeface="Marianne" panose="02000000000000000000"/>
                <a:ea typeface="Arial"/>
                <a:cs typeface="Arial"/>
                <a:sym typeface="Arial"/>
              </a:rPr>
              <a:t>Questions-réponses sur les MIG</a:t>
            </a:r>
            <a:endParaRPr sz="1400" b="0" i="0" u="none" strike="noStrike" cap="none" dirty="0">
              <a:solidFill>
                <a:srgbClr val="312783"/>
              </a:solidFill>
              <a:latin typeface="Marianne" panose="02000000000000000000"/>
              <a:ea typeface="Arial"/>
              <a:cs typeface="Arial"/>
              <a:sym typeface="Arial"/>
            </a:endParaRPr>
          </a:p>
        </p:txBody>
      </p:sp>
      <p:sp>
        <p:nvSpPr>
          <p:cNvPr id="2" name="Espace réservé du numéro de diapositive 1"/>
          <p:cNvSpPr>
            <a:spLocks noGrp="1"/>
          </p:cNvSpPr>
          <p:nvPr>
            <p:ph type="sldNum" sz="quarter" idx="12"/>
          </p:nvPr>
        </p:nvSpPr>
        <p:spPr/>
        <p:txBody>
          <a:bodyPr/>
          <a:lstStyle/>
          <a:p>
            <a:fld id="{D50FB9C7-8F98-42B8-BD1F-E710C162C331}" type="slidenum">
              <a:rPr lang="fr-FR" smtClean="0"/>
              <a:t>12</a:t>
            </a:fld>
            <a:endParaRPr lang="fr-FR"/>
          </a:p>
        </p:txBody>
      </p:sp>
    </p:spTree>
    <p:extLst>
      <p:ext uri="{BB962C8B-B14F-4D97-AF65-F5344CB8AC3E}">
        <p14:creationId xmlns:p14="http://schemas.microsoft.com/office/powerpoint/2010/main" val="189770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8593" y="1028807"/>
            <a:ext cx="12053407"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Google Shape;406;p3"/>
          <p:cNvSpPr/>
          <p:nvPr/>
        </p:nvSpPr>
        <p:spPr>
          <a:xfrm>
            <a:off x="907034" y="300225"/>
            <a:ext cx="10504677"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dirty="0" smtClean="0">
                <a:solidFill>
                  <a:srgbClr val="312783"/>
                </a:solidFill>
                <a:latin typeface="Marianne" panose="02000000000000000000"/>
                <a:ea typeface="Arial"/>
                <a:cs typeface="Arial"/>
                <a:sym typeface="Arial"/>
              </a:rPr>
              <a:t>Etape 3 : l’engagement volontaire </a:t>
            </a:r>
            <a:r>
              <a:rPr lang="fr-FR" sz="1200" b="1" i="1" dirty="0" smtClean="0">
                <a:solidFill>
                  <a:srgbClr val="E30613"/>
                </a:solidFill>
                <a:latin typeface="Marianne" panose="02000000000000000000"/>
                <a:ea typeface="Arial"/>
                <a:cs typeface="Arial"/>
                <a:sym typeface="Arial"/>
              </a:rPr>
              <a:t>non obligatoire dans le parcours</a:t>
            </a:r>
            <a:endParaRPr sz="1200" b="0" i="1" u="none" strike="noStrike" cap="none" dirty="0">
              <a:solidFill>
                <a:srgbClr val="E30613"/>
              </a:solidFill>
              <a:latin typeface="Marianne" panose="02000000000000000000"/>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2" name="Rectangle 1"/>
          <p:cNvSpPr/>
          <p:nvPr/>
        </p:nvSpPr>
        <p:spPr>
          <a:xfrm>
            <a:off x="835152" y="1206602"/>
            <a:ext cx="10704576" cy="923330"/>
          </a:xfrm>
          <a:prstGeom prst="rect">
            <a:avLst/>
          </a:prstGeom>
        </p:spPr>
        <p:txBody>
          <a:bodyPr wrap="square">
            <a:spAutoFit/>
          </a:bodyPr>
          <a:lstStyle/>
          <a:p>
            <a:r>
              <a:rPr lang="fr-FR" dirty="0">
                <a:latin typeface="Marianne"/>
              </a:rPr>
              <a:t>À l'issue de la mission d'intérêt général, chaque volontaire peut s'engager et participer au renforcement d'une société fraternelle et solidaire en rejoignant les formes d'engagement existantes, comme le Service civique ou les réserves (par exemple la réserve civique).</a:t>
            </a:r>
          </a:p>
        </p:txBody>
      </p:sp>
      <p:pic>
        <p:nvPicPr>
          <p:cNvPr id="6" name="Image 5"/>
          <p:cNvPicPr>
            <a:picLocks noChangeAspect="1"/>
          </p:cNvPicPr>
          <p:nvPr/>
        </p:nvPicPr>
        <p:blipFill>
          <a:blip r:embed="rId2"/>
          <a:stretch>
            <a:fillRect/>
          </a:stretch>
        </p:blipFill>
        <p:spPr>
          <a:xfrm>
            <a:off x="2255423" y="2571228"/>
            <a:ext cx="7417387" cy="2995881"/>
          </a:xfrm>
          <a:prstGeom prst="rect">
            <a:avLst/>
          </a:prstGeom>
        </p:spPr>
      </p:pic>
      <p:sp>
        <p:nvSpPr>
          <p:cNvPr id="3" name="Espace réservé du numéro de diapositive 2"/>
          <p:cNvSpPr>
            <a:spLocks noGrp="1"/>
          </p:cNvSpPr>
          <p:nvPr>
            <p:ph type="sldNum" sz="quarter" idx="12"/>
          </p:nvPr>
        </p:nvSpPr>
        <p:spPr/>
        <p:txBody>
          <a:bodyPr/>
          <a:lstStyle/>
          <a:p>
            <a:fld id="{D50FB9C7-8F98-42B8-BD1F-E710C162C331}" type="slidenum">
              <a:rPr lang="fr-FR" smtClean="0"/>
              <a:t>13</a:t>
            </a:fld>
            <a:endParaRPr lang="fr-FR"/>
          </a:p>
        </p:txBody>
      </p:sp>
    </p:spTree>
    <p:extLst>
      <p:ext uri="{BB962C8B-B14F-4D97-AF65-F5344CB8AC3E}">
        <p14:creationId xmlns:p14="http://schemas.microsoft.com/office/powerpoint/2010/main" val="3686423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87C9B85D-7D84-834C-B452-BB5B495429F1}"/>
              </a:ext>
            </a:extLst>
          </p:cNvPr>
          <p:cNvSpPr txBox="1">
            <a:spLocks/>
          </p:cNvSpPr>
          <p:nvPr/>
        </p:nvSpPr>
        <p:spPr>
          <a:xfrm>
            <a:off x="6025676" y="1442572"/>
            <a:ext cx="5513832" cy="17457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400" dirty="0" smtClean="0">
                <a:solidFill>
                  <a:schemeClr val="bg1"/>
                </a:solidFill>
                <a:latin typeface="Marianne-Bold" panose="02000000000000000000" pitchFamily="50" charset="0"/>
              </a:rPr>
              <a:t>Inscrivez-vous dès maintenant</a:t>
            </a:r>
            <a:br>
              <a:rPr lang="fr-FR" sz="4400" dirty="0" smtClean="0">
                <a:solidFill>
                  <a:schemeClr val="bg1"/>
                </a:solidFill>
                <a:latin typeface="Marianne-Bold" panose="02000000000000000000" pitchFamily="50" charset="0"/>
              </a:rPr>
            </a:br>
            <a:r>
              <a:rPr lang="fr-FR" sz="2400" dirty="0" smtClean="0">
                <a:solidFill>
                  <a:schemeClr val="bg1"/>
                </a:solidFill>
                <a:latin typeface="Marianne-Bold" panose="02000000000000000000" pitchFamily="50" charset="0"/>
              </a:rPr>
              <a:t>à partir du site   </a:t>
            </a:r>
            <a:br>
              <a:rPr lang="fr-FR" sz="2400" dirty="0" smtClean="0">
                <a:solidFill>
                  <a:schemeClr val="bg1"/>
                </a:solidFill>
                <a:latin typeface="Marianne-Bold" panose="02000000000000000000" pitchFamily="50" charset="0"/>
              </a:rPr>
            </a:br>
            <a:endParaRPr lang="fr-FR" sz="2400" dirty="0" smtClean="0">
              <a:solidFill>
                <a:schemeClr val="bg1"/>
              </a:solidFill>
              <a:latin typeface="Marianne-Bold" panose="02000000000000000000" pitchFamily="50" charset="0"/>
            </a:endParaRPr>
          </a:p>
          <a:p>
            <a:pPr marL="0" indent="0" algn="ctr">
              <a:buFont typeface="Arial" panose="020B0604020202020204" pitchFamily="34" charset="0"/>
              <a:buNone/>
            </a:pPr>
            <a:r>
              <a:rPr lang="fr-FR" sz="6000" u="sng" dirty="0" smtClean="0">
                <a:solidFill>
                  <a:schemeClr val="bg1"/>
                </a:solidFill>
                <a:latin typeface="Marianne-Bold" panose="02000000000000000000" pitchFamily="50" charset="0"/>
                <a:hlinkClick r:id="rId2"/>
              </a:rPr>
              <a:t>snu.gouv.fr</a:t>
            </a:r>
            <a:endParaRPr lang="fr-FR" sz="6000" u="sng" dirty="0" smtClean="0">
              <a:solidFill>
                <a:schemeClr val="bg1"/>
              </a:solidFill>
              <a:latin typeface="Marianne-Bold" panose="02000000000000000000" pitchFamily="50" charset="0"/>
            </a:endParaRPr>
          </a:p>
          <a:p>
            <a:pPr marL="0" indent="0" algn="ctr">
              <a:buFont typeface="Arial" panose="020B0604020202020204" pitchFamily="34" charset="0"/>
              <a:buNone/>
            </a:pPr>
            <a:endParaRPr lang="fr-FR" sz="6000" u="sng" dirty="0">
              <a:solidFill>
                <a:schemeClr val="bg1"/>
              </a:solidFill>
              <a:latin typeface="Marianne-Bold" panose="02000000000000000000" pitchFamily="50" charset="0"/>
            </a:endParaRPr>
          </a:p>
          <a:p>
            <a:pPr marL="0" indent="0" algn="ctr">
              <a:buFont typeface="Arial" panose="020B0604020202020204" pitchFamily="34" charset="0"/>
              <a:buNone/>
            </a:pPr>
            <a:endParaRPr lang="fr-FR" sz="1400" dirty="0" smtClean="0">
              <a:solidFill>
                <a:schemeClr val="bg1"/>
              </a:solidFill>
              <a:latin typeface="Marianne-Bold" panose="02000000000000000000" pitchFamily="50" charset="0"/>
            </a:endParaRPr>
          </a:p>
          <a:p>
            <a:pPr marL="0" indent="0" algn="ctr">
              <a:buNone/>
            </a:pPr>
            <a:endParaRPr lang="fr-FR" sz="4400" dirty="0">
              <a:solidFill>
                <a:schemeClr val="bg1"/>
              </a:solidFill>
              <a:latin typeface="Marianne-Bold" panose="02000000000000000000" pitchFamily="50" charset="0"/>
            </a:endParaRPr>
          </a:p>
        </p:txBody>
      </p:sp>
      <p:pic>
        <p:nvPicPr>
          <p:cNvPr id="6" name="Image 5"/>
          <p:cNvPicPr>
            <a:picLocks noChangeAspect="1"/>
          </p:cNvPicPr>
          <p:nvPr/>
        </p:nvPicPr>
        <p:blipFill>
          <a:blip r:embed="rId3"/>
          <a:stretch>
            <a:fillRect/>
          </a:stretch>
        </p:blipFill>
        <p:spPr>
          <a:xfrm>
            <a:off x="390870" y="1431680"/>
            <a:ext cx="5622832" cy="4867268"/>
          </a:xfrm>
          <a:prstGeom prst="rect">
            <a:avLst/>
          </a:prstGeom>
        </p:spPr>
      </p:pic>
      <p:pic>
        <p:nvPicPr>
          <p:cNvPr id="7" name="Google Shape;410;p3" descr="Service National Universel"/>
          <p:cNvPicPr preferRelativeResize="0"/>
          <p:nvPr/>
        </p:nvPicPr>
        <p:blipFill rotWithShape="1">
          <a:blip r:embed="rId4">
            <a:alphaModFix/>
          </a:blip>
          <a:srcRect/>
          <a:stretch/>
        </p:blipFill>
        <p:spPr>
          <a:xfrm>
            <a:off x="1548150" y="141513"/>
            <a:ext cx="758700" cy="758700"/>
          </a:xfrm>
          <a:prstGeom prst="ellipse">
            <a:avLst/>
          </a:prstGeom>
          <a:noFill/>
          <a:ln>
            <a:noFill/>
          </a:ln>
        </p:spPr>
      </p:pic>
      <p:pic>
        <p:nvPicPr>
          <p:cNvPr id="8" name="Image 7"/>
          <p:cNvPicPr>
            <a:picLocks noChangeAspect="1"/>
          </p:cNvPicPr>
          <p:nvPr/>
        </p:nvPicPr>
        <p:blipFill>
          <a:blip r:embed="rId5"/>
          <a:stretch>
            <a:fillRect/>
          </a:stretch>
        </p:blipFill>
        <p:spPr>
          <a:xfrm>
            <a:off x="140281" y="67093"/>
            <a:ext cx="1089048" cy="907540"/>
          </a:xfrm>
          <a:prstGeom prst="rect">
            <a:avLst/>
          </a:prstGeom>
        </p:spPr>
      </p:pic>
      <p:sp>
        <p:nvSpPr>
          <p:cNvPr id="11" name="Rectangle 3"/>
          <p:cNvSpPr>
            <a:spLocks noChangeArrowheads="1"/>
          </p:cNvSpPr>
          <p:nvPr/>
        </p:nvSpPr>
        <p:spPr bwMode="auto">
          <a:xfrm>
            <a:off x="8272667" y="5648071"/>
            <a:ext cx="1605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kumimoji="0" lang="fr-FR" altLang="fr-FR" sz="2400" b="1" i="0" u="none" strike="noStrike" cap="none" normalizeH="0" baseline="0" dirty="0" err="1"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SNUjyvais</a:t>
            </a:r>
            <a:endParaRPr kumimoji="0" lang="fr-FR" altLang="fr-FR" sz="2400" b="1" i="0" u="none" strike="noStrike" cap="none" normalizeH="0" baseline="0" dirty="0" smtClean="0">
              <a:ln>
                <a:noFill/>
              </a:ln>
              <a:solidFill>
                <a:schemeClr val="bg1"/>
              </a:solidFill>
              <a:effectLst/>
              <a:latin typeface="Arial" panose="020B0604020202020204" pitchFamily="34" charset="0"/>
            </a:endParaRPr>
          </a:p>
        </p:txBody>
      </p:sp>
      <p:pic>
        <p:nvPicPr>
          <p:cNvPr id="13" name="Image 12"/>
          <p:cNvPicPr>
            <a:picLocks noChangeAspect="1"/>
          </p:cNvPicPr>
          <p:nvPr/>
        </p:nvPicPr>
        <p:blipFill>
          <a:blip r:embed="rId6"/>
          <a:stretch>
            <a:fillRect/>
          </a:stretch>
        </p:blipFill>
        <p:spPr>
          <a:xfrm>
            <a:off x="7539605" y="5072236"/>
            <a:ext cx="2815157" cy="553580"/>
          </a:xfrm>
          <a:prstGeom prst="rect">
            <a:avLst/>
          </a:prstGeom>
        </p:spPr>
      </p:pic>
    </p:spTree>
    <p:extLst>
      <p:ext uri="{BB962C8B-B14F-4D97-AF65-F5344CB8AC3E}">
        <p14:creationId xmlns:p14="http://schemas.microsoft.com/office/powerpoint/2010/main" val="436878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dirty="0" smtClean="0">
                <a:solidFill>
                  <a:srgbClr val="312783"/>
                </a:solidFill>
                <a:latin typeface="Marianne"/>
                <a:ea typeface="Arial"/>
                <a:cs typeface="Arial"/>
                <a:sym typeface="Arial"/>
              </a:rPr>
              <a:t>Vidéo de présentation </a:t>
            </a:r>
            <a:endParaRPr sz="1400" b="0" i="0" u="none" strike="noStrike" cap="none" dirty="0">
              <a:solidFill>
                <a:srgbClr val="312783"/>
              </a:solidFill>
              <a:latin typeface="Marianne"/>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pic>
        <p:nvPicPr>
          <p:cNvPr id="6" name="Picture 5" descr="Résultat de recherche d'images pour &quot;service national universel clip&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456" y="1989450"/>
            <a:ext cx="6802013" cy="382613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hlinkClick r:id="rId2"/>
          </p:cNvPr>
          <p:cNvPicPr>
            <a:picLocks noChangeAspect="1"/>
          </p:cNvPicPr>
          <p:nvPr/>
        </p:nvPicPr>
        <p:blipFill>
          <a:blip r:embed="rId4"/>
          <a:stretch>
            <a:fillRect/>
          </a:stretch>
        </p:blipFill>
        <p:spPr>
          <a:xfrm>
            <a:off x="2505456" y="5815585"/>
            <a:ext cx="6802013" cy="390452"/>
          </a:xfrm>
          <a:prstGeom prst="rect">
            <a:avLst/>
          </a:prstGeom>
        </p:spPr>
      </p:pic>
      <p:sp>
        <p:nvSpPr>
          <p:cNvPr id="8" name="Triangle isocèle 7">
            <a:hlinkClick r:id="rId2"/>
          </p:cNvPr>
          <p:cNvSpPr/>
          <p:nvPr/>
        </p:nvSpPr>
        <p:spPr>
          <a:xfrm rot="5400000">
            <a:off x="6391656" y="3694176"/>
            <a:ext cx="832104" cy="576072"/>
          </a:xfrm>
          <a:prstGeom prst="triangle">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803963" y="6343912"/>
            <a:ext cx="4204997" cy="215444"/>
          </a:xfrm>
          <a:prstGeom prst="rect">
            <a:avLst/>
          </a:prstGeom>
          <a:noFill/>
        </p:spPr>
        <p:txBody>
          <a:bodyPr wrap="none" rtlCol="0">
            <a:spAutoFit/>
          </a:bodyPr>
          <a:lstStyle/>
          <a:p>
            <a:r>
              <a:rPr lang="fr-FR" sz="800" dirty="0" smtClean="0">
                <a:solidFill>
                  <a:schemeClr val="bg1"/>
                </a:solidFill>
                <a:latin typeface="Marianne" panose="02000000000000000000" pitchFamily="50" charset="0"/>
              </a:rPr>
              <a:t>Pour visualiser cette vidéo de 33 secondes, une connexion internet est nécessaire</a:t>
            </a:r>
            <a:endParaRPr lang="fr-FR" sz="800" dirty="0">
              <a:solidFill>
                <a:schemeClr val="bg1"/>
              </a:solidFill>
              <a:latin typeface="Marianne" panose="02000000000000000000" pitchFamily="50" charset="0"/>
            </a:endParaRPr>
          </a:p>
        </p:txBody>
      </p:sp>
      <p:grpSp>
        <p:nvGrpSpPr>
          <p:cNvPr id="9" name="Groupe 8"/>
          <p:cNvGrpSpPr/>
          <p:nvPr/>
        </p:nvGrpSpPr>
        <p:grpSpPr>
          <a:xfrm>
            <a:off x="3483386" y="6254398"/>
            <a:ext cx="283464" cy="369332"/>
            <a:chOff x="429290" y="5248558"/>
            <a:chExt cx="283464" cy="369332"/>
          </a:xfrm>
        </p:grpSpPr>
        <p:sp>
          <p:nvSpPr>
            <p:cNvPr id="10" name="Triangle isocèle 9"/>
            <p:cNvSpPr/>
            <p:nvPr/>
          </p:nvSpPr>
          <p:spPr>
            <a:xfrm>
              <a:off x="429290" y="5283158"/>
              <a:ext cx="283464" cy="244149"/>
            </a:xfrm>
            <a:prstGeom prst="triangle">
              <a:avLst/>
            </a:prstGeom>
            <a:solidFill>
              <a:srgbClr val="E30613"/>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41018" y="5248558"/>
              <a:ext cx="260008" cy="369332"/>
            </a:xfrm>
            <a:prstGeom prst="rect">
              <a:avLst/>
            </a:prstGeom>
            <a:noFill/>
          </p:spPr>
          <p:txBody>
            <a:bodyPr wrap="none" rtlCol="0">
              <a:spAutoFit/>
            </a:bodyPr>
            <a:lstStyle/>
            <a:p>
              <a:r>
                <a:rPr lang="fr-FR" dirty="0" smtClean="0"/>
                <a:t>!</a:t>
              </a:r>
              <a:endParaRPr lang="fr-FR" dirty="0"/>
            </a:p>
          </p:txBody>
        </p:sp>
      </p:grpSp>
      <p:sp>
        <p:nvSpPr>
          <p:cNvPr id="12" name="Espace réservé du numéro de diapositive 11"/>
          <p:cNvSpPr>
            <a:spLocks noGrp="1"/>
          </p:cNvSpPr>
          <p:nvPr>
            <p:ph type="sldNum" sz="quarter" idx="12"/>
          </p:nvPr>
        </p:nvSpPr>
        <p:spPr/>
        <p:txBody>
          <a:bodyPr/>
          <a:lstStyle/>
          <a:p>
            <a:fld id="{D50FB9C7-8F98-42B8-BD1F-E710C162C331}" type="slidenum">
              <a:rPr lang="fr-FR" smtClean="0"/>
              <a:t>2</a:t>
            </a:fld>
            <a:endParaRPr lang="fr-FR"/>
          </a:p>
        </p:txBody>
      </p:sp>
    </p:spTree>
    <p:extLst>
      <p:ext uri="{BB962C8B-B14F-4D97-AF65-F5344CB8AC3E}">
        <p14:creationId xmlns:p14="http://schemas.microsoft.com/office/powerpoint/2010/main" val="1494852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8593" y="1028807"/>
            <a:ext cx="12053407"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17"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dirty="0" smtClean="0">
                <a:solidFill>
                  <a:srgbClr val="312783"/>
                </a:solidFill>
                <a:latin typeface="Marianne"/>
                <a:ea typeface="Arial"/>
                <a:cs typeface="Arial"/>
                <a:sym typeface="Arial"/>
              </a:rPr>
              <a:t>Le SNU comment ça marche ?</a:t>
            </a:r>
            <a:endParaRPr sz="1400" b="1" i="0" u="none" strike="noStrike" cap="none" dirty="0">
              <a:solidFill>
                <a:srgbClr val="312783"/>
              </a:solidFill>
              <a:latin typeface="Marianne"/>
              <a:ea typeface="Arial"/>
              <a:cs typeface="Arial"/>
              <a:sym typeface="Arial"/>
            </a:endParaRPr>
          </a:p>
        </p:txBody>
      </p:sp>
      <p:sp>
        <p:nvSpPr>
          <p:cNvPr id="18" name="Rectangle 17"/>
          <p:cNvSpPr/>
          <p:nvPr/>
        </p:nvSpPr>
        <p:spPr>
          <a:xfrm>
            <a:off x="907035" y="1655944"/>
            <a:ext cx="4928913" cy="369332"/>
          </a:xfrm>
          <a:prstGeom prst="rect">
            <a:avLst/>
          </a:prstGeom>
        </p:spPr>
        <p:txBody>
          <a:bodyPr wrap="none">
            <a:spAutoFit/>
          </a:bodyPr>
          <a:lstStyle/>
          <a:p>
            <a:r>
              <a:rPr lang="fr-FR" b="1" dirty="0">
                <a:solidFill>
                  <a:schemeClr val="bg1"/>
                </a:solidFill>
                <a:latin typeface="Marianne-Bold" panose="02000000000000000000" pitchFamily="50" charset="0"/>
              </a:rPr>
              <a:t>L</a:t>
            </a:r>
            <a:r>
              <a:rPr lang="fr-FR" b="1" dirty="0" smtClean="0">
                <a:solidFill>
                  <a:schemeClr val="bg1"/>
                </a:solidFill>
                <a:latin typeface="Marianne-Bold" panose="02000000000000000000" pitchFamily="50" charset="0"/>
              </a:rPr>
              <a:t>e Service national universel (SNU), c’est : </a:t>
            </a:r>
            <a:endParaRPr lang="fr-FR" dirty="0"/>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3</a:t>
            </a:fld>
            <a:endParaRPr lang="fr-FR"/>
          </a:p>
        </p:txBody>
      </p:sp>
      <p:sp>
        <p:nvSpPr>
          <p:cNvPr id="3" name="Rectangle 2"/>
          <p:cNvSpPr/>
          <p:nvPr/>
        </p:nvSpPr>
        <p:spPr>
          <a:xfrm>
            <a:off x="826008" y="1188314"/>
            <a:ext cx="10759440" cy="2031325"/>
          </a:xfrm>
          <a:prstGeom prst="rect">
            <a:avLst/>
          </a:prstGeom>
        </p:spPr>
        <p:txBody>
          <a:bodyPr wrap="square">
            <a:spAutoFit/>
          </a:bodyPr>
          <a:lstStyle/>
          <a:p>
            <a:r>
              <a:rPr lang="fr-FR" b="1" dirty="0">
                <a:solidFill>
                  <a:srgbClr val="EE161E"/>
                </a:solidFill>
                <a:latin typeface="Marianne" panose="02000000000000000000" pitchFamily="50" charset="0"/>
                <a:cs typeface="Arial" panose="020B0604020202020204" pitchFamily="34" charset="0"/>
              </a:rPr>
              <a:t>Le Service national universel (SNU) </a:t>
            </a:r>
            <a:r>
              <a:rPr lang="fr-FR" dirty="0">
                <a:latin typeface="Marianne" panose="02000000000000000000" pitchFamily="50" charset="0"/>
                <a:cs typeface="Arial" panose="020B0604020202020204" pitchFamily="34" charset="0"/>
              </a:rPr>
              <a:t>s’adresse à tous les jeunes Français âgés de 15 à 17 ans </a:t>
            </a:r>
            <a:r>
              <a:rPr lang="fr-FR" dirty="0" smtClean="0">
                <a:latin typeface="Marianne" panose="02000000000000000000" pitchFamily="50" charset="0"/>
                <a:cs typeface="Arial" panose="020B0604020202020204" pitchFamily="34" charset="0"/>
              </a:rPr>
              <a:t>en </a:t>
            </a:r>
            <a:r>
              <a:rPr lang="fr-FR" dirty="0">
                <a:latin typeface="Marianne" panose="02000000000000000000" pitchFamily="50" charset="0"/>
                <a:cs typeface="Arial" panose="020B0604020202020204" pitchFamily="34" charset="0"/>
              </a:rPr>
              <a:t>2022 </a:t>
            </a:r>
            <a:r>
              <a:rPr lang="fr-FR" dirty="0" smtClean="0">
                <a:latin typeface="Marianne" panose="02000000000000000000" pitchFamily="50" charset="0"/>
                <a:cs typeface="Arial" panose="020B0604020202020204" pitchFamily="34" charset="0"/>
              </a:rPr>
              <a:t>qui </a:t>
            </a:r>
            <a:r>
              <a:rPr lang="fr-FR" dirty="0">
                <a:latin typeface="Marianne" panose="02000000000000000000" pitchFamily="50" charset="0"/>
                <a:cs typeface="Arial" panose="020B0604020202020204" pitchFamily="34" charset="0"/>
              </a:rPr>
              <a:t>souhaitent s’investir dans une  société de l’engagement, bâtie autour de la cohésion nationale.  </a:t>
            </a:r>
            <a:endParaRPr lang="fr-FR" dirty="0" smtClean="0">
              <a:latin typeface="Marianne" panose="02000000000000000000" pitchFamily="50" charset="0"/>
              <a:cs typeface="Arial" panose="020B0604020202020204" pitchFamily="34" charset="0"/>
            </a:endParaRPr>
          </a:p>
          <a:p>
            <a:endParaRPr lang="fr-FR" dirty="0">
              <a:latin typeface="Marianne" panose="02000000000000000000" pitchFamily="50" charset="0"/>
              <a:cs typeface="Arial" panose="020B0604020202020204" pitchFamily="34" charset="0"/>
            </a:endParaRPr>
          </a:p>
          <a:p>
            <a:r>
              <a:rPr lang="fr-FR" dirty="0" smtClean="0">
                <a:latin typeface="Marianne" panose="02000000000000000000" pitchFamily="50" charset="0"/>
                <a:cs typeface="Arial" panose="020B0604020202020204" pitchFamily="34" charset="0"/>
              </a:rPr>
              <a:t>Il </a:t>
            </a:r>
            <a:r>
              <a:rPr lang="fr-FR" dirty="0">
                <a:latin typeface="Marianne" panose="02000000000000000000" pitchFamily="50" charset="0"/>
                <a:cs typeface="Arial" panose="020B0604020202020204" pitchFamily="34" charset="0"/>
              </a:rPr>
              <a:t>comporte </a:t>
            </a:r>
            <a:r>
              <a:rPr lang="fr-FR" b="1" dirty="0">
                <a:latin typeface="Marianne" panose="02000000000000000000" pitchFamily="50" charset="0"/>
                <a:cs typeface="Arial" panose="020B0604020202020204" pitchFamily="34" charset="0"/>
              </a:rPr>
              <a:t>un séjour de cohésion </a:t>
            </a:r>
            <a:r>
              <a:rPr lang="fr-FR" dirty="0">
                <a:latin typeface="Marianne" panose="02000000000000000000" pitchFamily="50" charset="0"/>
                <a:cs typeface="Arial" panose="020B0604020202020204" pitchFamily="34" charset="0"/>
              </a:rPr>
              <a:t>et </a:t>
            </a:r>
            <a:r>
              <a:rPr lang="fr-FR" b="1" dirty="0">
                <a:latin typeface="Marianne" panose="02000000000000000000" pitchFamily="50" charset="0"/>
                <a:cs typeface="Arial" panose="020B0604020202020204" pitchFamily="34" charset="0"/>
              </a:rPr>
              <a:t>une mission d’intérêt général</a:t>
            </a:r>
            <a:r>
              <a:rPr lang="fr-FR" dirty="0">
                <a:latin typeface="Marianne" panose="02000000000000000000" pitchFamily="50" charset="0"/>
                <a:cs typeface="Arial" panose="020B0604020202020204" pitchFamily="34" charset="0"/>
              </a:rPr>
              <a:t>. Chaque jeune peut ensuite poursuivre une période d’engagement  s’il le souhaite dans un dispositif de volontariat </a:t>
            </a:r>
            <a:r>
              <a:rPr lang="fr-FR" dirty="0" smtClean="0">
                <a:latin typeface="Marianne" panose="02000000000000000000" pitchFamily="50" charset="0"/>
                <a:cs typeface="Arial" panose="020B0604020202020204" pitchFamily="34" charset="0"/>
              </a:rPr>
              <a:t>existant </a:t>
            </a:r>
            <a:r>
              <a:rPr lang="fr-FR" dirty="0">
                <a:latin typeface="Marianne" panose="02000000000000000000" pitchFamily="50" charset="0"/>
                <a:cs typeface="Arial" panose="020B0604020202020204" pitchFamily="34" charset="0"/>
              </a:rPr>
              <a:t>(jeunes sapeurs-pompiers, cadets de la Gendarmerie, Service Civique, bénévolat…).</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449" y="3466866"/>
            <a:ext cx="1782084" cy="3401568"/>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094" y="3521730"/>
            <a:ext cx="1676434" cy="3346704"/>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9907" y="4952263"/>
            <a:ext cx="1700928" cy="1769212"/>
          </a:xfrm>
          <a:prstGeom prst="rect">
            <a:avLst/>
          </a:prstGeom>
        </p:spPr>
      </p:pic>
    </p:spTree>
    <p:extLst>
      <p:ext uri="{BB962C8B-B14F-4D97-AF65-F5344CB8AC3E}">
        <p14:creationId xmlns:p14="http://schemas.microsoft.com/office/powerpoint/2010/main" val="35725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6492" y="1022362"/>
            <a:ext cx="12054840"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dirty="0" smtClean="0">
                <a:solidFill>
                  <a:srgbClr val="312783"/>
                </a:solidFill>
                <a:latin typeface="Marianne"/>
                <a:ea typeface="Arial"/>
                <a:cs typeface="Arial"/>
                <a:sym typeface="Arial"/>
              </a:rPr>
              <a:t>Le SNU, ses objectifs</a:t>
            </a:r>
            <a:endParaRPr sz="1400" b="0" i="0" u="none" strike="noStrike" cap="none" dirty="0">
              <a:solidFill>
                <a:srgbClr val="312783"/>
              </a:solidFill>
              <a:latin typeface="Marianne"/>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17" name="ZoneTexte 16"/>
          <p:cNvSpPr txBox="1"/>
          <p:nvPr/>
        </p:nvSpPr>
        <p:spPr>
          <a:xfrm>
            <a:off x="840440" y="1600623"/>
            <a:ext cx="9580956" cy="923330"/>
          </a:xfrm>
          <a:prstGeom prst="rect">
            <a:avLst/>
          </a:prstGeom>
        </p:spPr>
        <p:txBody>
          <a:bodyPr wrap="square">
            <a:spAutoFit/>
          </a:bodyPr>
          <a:lstStyle>
            <a:defPPr>
              <a:defRPr lang="fr-FR"/>
            </a:defPPr>
            <a:lvl1pPr>
              <a:defRPr>
                <a:latin typeface="Marianne"/>
              </a:defRPr>
            </a:lvl1pPr>
          </a:lstStyle>
          <a:p>
            <a:r>
              <a:rPr lang="fr-FR" dirty="0"/>
              <a:t>Le SNU est </a:t>
            </a:r>
            <a:r>
              <a:rPr lang="fr-FR" b="1" dirty="0"/>
              <a:t>une opportunité de vie collective </a:t>
            </a:r>
            <a:r>
              <a:rPr lang="fr-FR" dirty="0"/>
              <a:t>pour créer des liens nouveaux, apprendre la vie en communauté, </a:t>
            </a:r>
            <a:r>
              <a:rPr lang="fr-FR" b="1" dirty="0"/>
              <a:t>développer une culture de l’engagement </a:t>
            </a:r>
            <a:r>
              <a:rPr lang="fr-FR" dirty="0"/>
              <a:t>et ainsi affirmer sa place dans la société. </a:t>
            </a:r>
          </a:p>
        </p:txBody>
      </p:sp>
      <p:sp>
        <p:nvSpPr>
          <p:cNvPr id="2" name="Espace réservé du numéro de diapositive 1"/>
          <p:cNvSpPr>
            <a:spLocks noGrp="1"/>
          </p:cNvSpPr>
          <p:nvPr>
            <p:ph type="sldNum" sz="quarter" idx="12"/>
          </p:nvPr>
        </p:nvSpPr>
        <p:spPr/>
        <p:txBody>
          <a:bodyPr/>
          <a:lstStyle/>
          <a:p>
            <a:fld id="{D50FB9C7-8F98-42B8-BD1F-E710C162C331}" type="slidenum">
              <a:rPr lang="fr-FR" smtClean="0"/>
              <a:t>4</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296" y="3331412"/>
            <a:ext cx="6428232" cy="1868671"/>
          </a:xfrm>
          <a:prstGeom prst="rect">
            <a:avLst/>
          </a:prstGeom>
        </p:spPr>
      </p:pic>
    </p:spTree>
    <p:extLst>
      <p:ext uri="{BB962C8B-B14F-4D97-AF65-F5344CB8AC3E}">
        <p14:creationId xmlns:p14="http://schemas.microsoft.com/office/powerpoint/2010/main" val="990710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160" y="999502"/>
            <a:ext cx="12054840" cy="5858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dirty="0" smtClean="0">
                <a:solidFill>
                  <a:srgbClr val="312783"/>
                </a:solidFill>
                <a:latin typeface="Marianne" panose="02000000000000000000"/>
                <a:ea typeface="Arial"/>
                <a:cs typeface="Arial"/>
                <a:sym typeface="Arial"/>
              </a:rPr>
              <a:t>Le SNU, qui est concerné ?</a:t>
            </a:r>
            <a:endParaRPr sz="1400" b="0" i="0" u="none" strike="noStrike" cap="none" dirty="0">
              <a:solidFill>
                <a:srgbClr val="312783"/>
              </a:solidFill>
              <a:latin typeface="Marianne" panose="02000000000000000000"/>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3" name="Espace réservé du numéro de diapositive 2"/>
          <p:cNvSpPr>
            <a:spLocks noGrp="1"/>
          </p:cNvSpPr>
          <p:nvPr>
            <p:ph type="sldNum" sz="quarter" idx="12"/>
          </p:nvPr>
        </p:nvSpPr>
        <p:spPr/>
        <p:txBody>
          <a:bodyPr/>
          <a:lstStyle/>
          <a:p>
            <a:fld id="{D50FB9C7-8F98-42B8-BD1F-E710C162C331}" type="slidenum">
              <a:rPr lang="fr-FR" smtClean="0"/>
              <a:t>5</a:t>
            </a:fld>
            <a:endParaRPr lang="fr-FR"/>
          </a:p>
        </p:txBody>
      </p:sp>
      <p:sp>
        <p:nvSpPr>
          <p:cNvPr id="14" name="ZoneTexte 13"/>
          <p:cNvSpPr txBox="1"/>
          <p:nvPr/>
        </p:nvSpPr>
        <p:spPr>
          <a:xfrm>
            <a:off x="907035" y="1437429"/>
            <a:ext cx="10678413" cy="5109091"/>
          </a:xfrm>
          <a:prstGeom prst="rect">
            <a:avLst/>
          </a:prstGeom>
        </p:spPr>
        <p:txBody>
          <a:bodyPr wrap="square">
            <a:spAutoFit/>
          </a:bodyPr>
          <a:lstStyle>
            <a:defPPr>
              <a:defRPr lang="fr-FR"/>
            </a:defPPr>
            <a:lvl1pPr>
              <a:defRPr>
                <a:latin typeface="Marianne"/>
              </a:defRPr>
            </a:lvl1pPr>
          </a:lstStyle>
          <a:p>
            <a:pPr algn="ctr"/>
            <a:r>
              <a:rPr lang="fr-FR" sz="2400" b="1" dirty="0" smtClean="0">
                <a:latin typeface="Arial" panose="020B0604020202020204" pitchFamily="34" charset="0"/>
                <a:cs typeface="Arial" panose="020B0604020202020204" pitchFamily="34" charset="0"/>
              </a:rPr>
              <a:t>En 2022, le SNU accueillera 50 000 volontaires</a:t>
            </a:r>
          </a:p>
          <a:p>
            <a:pPr algn="ct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Le SNU concerne tous les jeunes Français, filles et garçons, âgés de 15 à 17 ans au moment du séjour de cohésion, qu’ils soient scolarisés ou non, en emploi, en apprentissage, sans activité…</a:t>
            </a:r>
          </a:p>
          <a:p>
            <a:pPr algn="ctr"/>
            <a:endParaRPr lang="fr-FR" dirty="0" smtClean="0">
              <a:latin typeface="Arial" panose="020B0604020202020204" pitchFamily="34" charset="0"/>
              <a:cs typeface="Arial" panose="020B0604020202020204" pitchFamily="34" charset="0"/>
            </a:endParaRPr>
          </a:p>
          <a:p>
            <a:pPr algn="ctr"/>
            <a:r>
              <a:rPr lang="fr-FR" b="1" dirty="0" smtClean="0">
                <a:latin typeface="Arial" panose="020B0604020202020204" pitchFamily="34" charset="0"/>
                <a:cs typeface="Arial" panose="020B0604020202020204" pitchFamily="34" charset="0"/>
              </a:rPr>
              <a:t>3 sessions du séjour de cohésion </a:t>
            </a:r>
            <a:r>
              <a:rPr lang="fr-FR" dirty="0" smtClean="0">
                <a:latin typeface="Arial" panose="020B0604020202020204" pitchFamily="34" charset="0"/>
                <a:cs typeface="Arial" panose="020B0604020202020204" pitchFamily="34" charset="0"/>
              </a:rPr>
              <a:t>seront proposées :</a:t>
            </a:r>
          </a:p>
          <a:p>
            <a:pPr algn="ctr"/>
            <a:endParaRPr lang="fr-FR" dirty="0" smtClean="0">
              <a:latin typeface="Arial" panose="020B0604020202020204" pitchFamily="34" charset="0"/>
              <a:cs typeface="Arial" panose="020B0604020202020204" pitchFamily="34" charset="0"/>
            </a:endParaRPr>
          </a:p>
          <a:p>
            <a:pPr>
              <a:spcAft>
                <a:spcPts val="600"/>
              </a:spcAft>
            </a:pPr>
            <a:endParaRPr lang="fr-FR" dirty="0" smtClean="0">
              <a:latin typeface="Arial" panose="020B0604020202020204" pitchFamily="34" charset="0"/>
              <a:cs typeface="Arial" panose="020B0604020202020204" pitchFamily="34" charset="0"/>
            </a:endParaRPr>
          </a:p>
          <a:p>
            <a:pPr>
              <a:spcAft>
                <a:spcPts val="600"/>
              </a:spcAft>
            </a:pPr>
            <a:endParaRPr lang="fr-FR" dirty="0" smtClean="0">
              <a:latin typeface="Arial" panose="020B0604020202020204" pitchFamily="34" charset="0"/>
              <a:cs typeface="Arial" panose="020B0604020202020204" pitchFamily="34" charset="0"/>
            </a:endParaRPr>
          </a:p>
          <a:p>
            <a:pPr>
              <a:spcAft>
                <a:spcPts val="600"/>
              </a:spcAft>
            </a:pPr>
            <a:endParaRPr lang="fr-FR" sz="1400" dirty="0">
              <a:latin typeface="Arial" panose="020B0604020202020204" pitchFamily="34" charset="0"/>
              <a:cs typeface="Arial" panose="020B0604020202020204" pitchFamily="34" charset="0"/>
            </a:endParaRPr>
          </a:p>
          <a:p>
            <a:pPr algn="ctr">
              <a:spcAft>
                <a:spcPts val="600"/>
              </a:spcAft>
            </a:pPr>
            <a:r>
              <a:rPr lang="fr-FR" sz="1200" i="1" dirty="0" smtClean="0">
                <a:solidFill>
                  <a:srgbClr val="C00000"/>
                </a:solidFill>
                <a:latin typeface="Arial" panose="020B0604020202020204" pitchFamily="34" charset="0"/>
                <a:cs typeface="Arial" panose="020B0604020202020204" pitchFamily="34" charset="0"/>
              </a:rPr>
              <a:t>*Pour </a:t>
            </a:r>
            <a:r>
              <a:rPr lang="fr-FR" sz="1200" i="1" dirty="0">
                <a:solidFill>
                  <a:srgbClr val="C00000"/>
                </a:solidFill>
                <a:latin typeface="Arial" panose="020B0604020202020204" pitchFamily="34" charset="0"/>
                <a:cs typeface="Arial" panose="020B0604020202020204" pitchFamily="34" charset="0"/>
              </a:rPr>
              <a:t>la session de février, les inscriptions se terminent le </a:t>
            </a:r>
            <a:r>
              <a:rPr lang="fr-FR" sz="1200" i="1" smtClean="0">
                <a:solidFill>
                  <a:srgbClr val="C00000"/>
                </a:solidFill>
                <a:latin typeface="Arial" panose="020B0604020202020204" pitchFamily="34" charset="0"/>
                <a:cs typeface="Arial" panose="020B0604020202020204" pitchFamily="34" charset="0"/>
              </a:rPr>
              <a:t>17 décembre 2021.</a:t>
            </a:r>
            <a:endParaRPr lang="fr-FR" sz="1200" i="1" dirty="0" smtClean="0">
              <a:solidFill>
                <a:srgbClr val="C0000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FR" sz="1400" i="1" dirty="0">
              <a:solidFill>
                <a:srgbClr val="C00000"/>
              </a:solidFill>
              <a:latin typeface="Arial" panose="020B0604020202020204" pitchFamily="34" charset="0"/>
              <a:cs typeface="Arial" panose="020B0604020202020204" pitchFamily="34" charset="0"/>
            </a:endParaRPr>
          </a:p>
          <a:p>
            <a:pPr>
              <a:spcAft>
                <a:spcPts val="600"/>
              </a:spcAft>
            </a:pPr>
            <a:r>
              <a:rPr lang="fr-FR" sz="1400" dirty="0" smtClean="0">
                <a:latin typeface="Arial" panose="020B0604020202020204" pitchFamily="34" charset="0"/>
                <a:cs typeface="Arial" panose="020B0604020202020204" pitchFamily="34" charset="0"/>
              </a:rPr>
              <a:t>Ouvertes à tous, ces différentes sessions répondent aux différentes disponibilités des jeunes. En particulier, les élèves de première et terminale sont invités à s’inscrire sur la session de juillet.</a:t>
            </a:r>
          </a:p>
          <a:p>
            <a:endParaRPr lang="fr-FR" sz="1600" i="1" dirty="0" smtClean="0">
              <a:latin typeface="Arial" panose="020B0604020202020204" pitchFamily="34" charset="0"/>
              <a:cs typeface="Arial" panose="020B0604020202020204" pitchFamily="34" charset="0"/>
            </a:endParaRPr>
          </a:p>
          <a:p>
            <a:r>
              <a:rPr lang="fr-FR" sz="1400" dirty="0" smtClean="0">
                <a:latin typeface="Arial" panose="020B0604020202020204" pitchFamily="34" charset="0"/>
                <a:cs typeface="Arial" panose="020B0604020202020204" pitchFamily="34" charset="0"/>
              </a:rPr>
              <a:t>Le SNU est universel et inclusif. La participation des jeunes en situation de handicap est un droit. Les modalités d’accueil sont organisées en fonction de leurs besoins.</a:t>
            </a:r>
          </a:p>
          <a:p>
            <a:endParaRPr lang="fr-FR" sz="1400" dirty="0">
              <a:latin typeface="Arial" panose="020B0604020202020204" pitchFamily="34" charset="0"/>
              <a:cs typeface="Arial" panose="020B0604020202020204" pitchFamily="34" charset="0"/>
            </a:endParaRPr>
          </a:p>
        </p:txBody>
      </p:sp>
      <p:sp>
        <p:nvSpPr>
          <p:cNvPr id="15" name="Rectangle 14"/>
          <p:cNvSpPr/>
          <p:nvPr/>
        </p:nvSpPr>
        <p:spPr>
          <a:xfrm>
            <a:off x="4520374" y="3346318"/>
            <a:ext cx="3031110" cy="1000274"/>
          </a:xfrm>
          <a:prstGeom prst="rect">
            <a:avLst/>
          </a:prstGeom>
          <a:solidFill>
            <a:srgbClr val="312783"/>
          </a:solidFill>
        </p:spPr>
        <p:txBody>
          <a:bodyPr wrap="square">
            <a:spAutoFit/>
          </a:bodyPr>
          <a:lstStyle/>
          <a:p>
            <a:pPr>
              <a:spcAft>
                <a:spcPts val="600"/>
              </a:spcAft>
            </a:pPr>
            <a:r>
              <a:rPr lang="fr-FR" dirty="0">
                <a:solidFill>
                  <a:schemeClr val="bg1"/>
                </a:solidFill>
                <a:latin typeface="Arial" panose="020B0604020202020204" pitchFamily="34" charset="0"/>
                <a:cs typeface="Arial" panose="020B0604020202020204" pitchFamily="34" charset="0"/>
              </a:rPr>
              <a:t>Du 13 au 25 février </a:t>
            </a:r>
            <a:r>
              <a:rPr lang="fr-FR" dirty="0" smtClean="0">
                <a:solidFill>
                  <a:schemeClr val="bg1"/>
                </a:solidFill>
                <a:latin typeface="Arial" panose="020B0604020202020204" pitchFamily="34" charset="0"/>
                <a:cs typeface="Arial" panose="020B0604020202020204" pitchFamily="34" charset="0"/>
              </a:rPr>
              <a:t>2022 *  </a:t>
            </a:r>
            <a:br>
              <a:rPr lang="fr-FR" dirty="0" smtClean="0">
                <a:solidFill>
                  <a:schemeClr val="bg1"/>
                </a:solidFill>
                <a:latin typeface="Arial" panose="020B0604020202020204" pitchFamily="34" charset="0"/>
                <a:cs typeface="Arial" panose="020B0604020202020204" pitchFamily="34" charset="0"/>
              </a:rPr>
            </a:br>
            <a:r>
              <a:rPr lang="fr-FR" dirty="0" smtClean="0">
                <a:solidFill>
                  <a:schemeClr val="bg1"/>
                </a:solidFill>
                <a:latin typeface="Arial" panose="020B0604020202020204" pitchFamily="34" charset="0"/>
                <a:cs typeface="Arial" panose="020B0604020202020204" pitchFamily="34" charset="0"/>
              </a:rPr>
              <a:t>Ou </a:t>
            </a:r>
            <a:r>
              <a:rPr lang="fr-FR" dirty="0">
                <a:solidFill>
                  <a:schemeClr val="bg1"/>
                </a:solidFill>
                <a:latin typeface="Arial" panose="020B0604020202020204" pitchFamily="34" charset="0"/>
                <a:cs typeface="Arial" panose="020B0604020202020204" pitchFamily="34" charset="0"/>
              </a:rPr>
              <a:t>du 12 au 24 juin 2022</a:t>
            </a:r>
          </a:p>
          <a:p>
            <a:pPr>
              <a:spcAft>
                <a:spcPts val="600"/>
              </a:spcAft>
            </a:pPr>
            <a:r>
              <a:rPr lang="fr-FR" dirty="0" smtClean="0">
                <a:solidFill>
                  <a:schemeClr val="bg1"/>
                </a:solidFill>
                <a:latin typeface="Arial" panose="020B0604020202020204" pitchFamily="34" charset="0"/>
                <a:cs typeface="Arial" panose="020B0604020202020204" pitchFamily="34" charset="0"/>
              </a:rPr>
              <a:t>Ou </a:t>
            </a:r>
            <a:r>
              <a:rPr lang="fr-FR" dirty="0">
                <a:solidFill>
                  <a:schemeClr val="bg1"/>
                </a:solidFill>
                <a:latin typeface="Arial" panose="020B0604020202020204" pitchFamily="34" charset="0"/>
                <a:cs typeface="Arial" panose="020B0604020202020204" pitchFamily="34" charset="0"/>
              </a:rPr>
              <a:t>du 3 au 15 juillet 2022</a:t>
            </a:r>
          </a:p>
        </p:txBody>
      </p:sp>
    </p:spTree>
    <p:extLst>
      <p:ext uri="{BB962C8B-B14F-4D97-AF65-F5344CB8AC3E}">
        <p14:creationId xmlns:p14="http://schemas.microsoft.com/office/powerpoint/2010/main" val="1238926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160" y="1022750"/>
            <a:ext cx="12054840" cy="5858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dirty="0" smtClean="0">
                <a:solidFill>
                  <a:srgbClr val="312783"/>
                </a:solidFill>
                <a:latin typeface="Marianne" panose="02000000000000000000"/>
                <a:ea typeface="Arial"/>
                <a:cs typeface="Arial"/>
                <a:sym typeface="Arial"/>
              </a:rPr>
              <a:t>Le SNU, comment s’inscrire ?</a:t>
            </a:r>
            <a:endParaRPr sz="1400" b="0" i="0" u="none" strike="noStrike" cap="none" dirty="0">
              <a:solidFill>
                <a:srgbClr val="312783"/>
              </a:solidFill>
              <a:latin typeface="Marianne" panose="02000000000000000000"/>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6" name="ZoneTexte 5"/>
          <p:cNvSpPr txBox="1"/>
          <p:nvPr/>
        </p:nvSpPr>
        <p:spPr>
          <a:xfrm>
            <a:off x="907035" y="1188314"/>
            <a:ext cx="10678413" cy="3170099"/>
          </a:xfrm>
          <a:prstGeom prst="rect">
            <a:avLst/>
          </a:prstGeom>
        </p:spPr>
        <p:txBody>
          <a:bodyPr wrap="square">
            <a:spAutoFit/>
          </a:bodyPr>
          <a:lstStyle>
            <a:defPPr>
              <a:defRPr lang="fr-FR"/>
            </a:defPPr>
            <a:lvl1pPr>
              <a:defRPr>
                <a:latin typeface="Marianne"/>
              </a:defRPr>
            </a:lvl1pPr>
          </a:lstStyle>
          <a:p>
            <a:pPr algn="ctr"/>
            <a:r>
              <a:rPr lang="fr-FR" sz="2400" b="1" dirty="0" smtClean="0"/>
              <a:t>Rendez-vous sur le site </a:t>
            </a:r>
            <a:r>
              <a:rPr lang="fr-FR" sz="2400" b="1" dirty="0" smtClean="0">
                <a:hlinkClick r:id="rId2"/>
              </a:rPr>
              <a:t>snu.gouv.fr</a:t>
            </a:r>
            <a:r>
              <a:rPr lang="fr-FR" sz="2400" b="1" dirty="0" smtClean="0"/>
              <a:t> </a:t>
            </a:r>
            <a:br>
              <a:rPr lang="fr-FR" sz="2400" b="1" dirty="0" smtClean="0"/>
            </a:br>
            <a:r>
              <a:rPr lang="fr-FR" sz="2400" b="1" dirty="0" smtClean="0"/>
              <a:t>ou </a:t>
            </a:r>
            <a:r>
              <a:rPr lang="fr-FR" sz="2400" b="1" dirty="0"/>
              <a:t>directement sur </a:t>
            </a:r>
            <a:r>
              <a:rPr lang="fr-FR" sz="2400" b="1" dirty="0" smtClean="0">
                <a:hlinkClick r:id="rId3"/>
              </a:rPr>
              <a:t>le formulaire d’inscription</a:t>
            </a:r>
            <a:endParaRPr lang="fr-FR" sz="2400" b="1" dirty="0" smtClean="0"/>
          </a:p>
          <a:p>
            <a:pPr algn="ctr"/>
            <a:endParaRPr lang="fr-FR" sz="2400" b="1" dirty="0"/>
          </a:p>
          <a:p>
            <a:r>
              <a:rPr lang="fr-FR" dirty="0" smtClean="0"/>
              <a:t>Il suffit de </a:t>
            </a:r>
            <a:r>
              <a:rPr lang="fr-FR" b="1" dirty="0" smtClean="0"/>
              <a:t>quelques minutes pour s’inscrire </a:t>
            </a:r>
            <a:r>
              <a:rPr lang="fr-FR" dirty="0" smtClean="0"/>
              <a:t>et les </a:t>
            </a:r>
            <a:r>
              <a:rPr lang="fr-FR" smtClean="0"/>
              <a:t>documents nécessaires </a:t>
            </a:r>
            <a:r>
              <a:rPr lang="fr-FR" dirty="0" smtClean="0"/>
              <a:t>sont :</a:t>
            </a:r>
          </a:p>
          <a:p>
            <a:endParaRPr lang="fr-FR" dirty="0"/>
          </a:p>
          <a:p>
            <a:r>
              <a:rPr lang="fr-FR" dirty="0"/>
              <a:t>• Une </a:t>
            </a:r>
            <a:r>
              <a:rPr lang="fr-FR" b="1" dirty="0"/>
              <a:t>pièce d'identité</a:t>
            </a:r>
            <a:r>
              <a:rPr lang="fr-FR" dirty="0"/>
              <a:t> (Carte Nationale d'Identité ou Passeport)</a:t>
            </a:r>
            <a:br>
              <a:rPr lang="fr-FR" dirty="0"/>
            </a:br>
            <a:r>
              <a:rPr lang="fr-FR" dirty="0"/>
              <a:t>• L'accord </a:t>
            </a:r>
            <a:r>
              <a:rPr lang="fr-FR" dirty="0" smtClean="0"/>
              <a:t>du ou des</a:t>
            </a:r>
            <a:r>
              <a:rPr lang="fr-FR" dirty="0"/>
              <a:t> </a:t>
            </a:r>
            <a:r>
              <a:rPr lang="fr-FR" b="1" dirty="0"/>
              <a:t>représentants légaux</a:t>
            </a:r>
            <a:endParaRPr lang="fr-FR" dirty="0"/>
          </a:p>
          <a:p>
            <a:pPr algn="ctr"/>
            <a:endParaRPr lang="fr-FR" sz="2400" b="1" dirty="0" smtClean="0">
              <a:solidFill>
                <a:schemeClr val="bg1"/>
              </a:solidFill>
            </a:endParaRPr>
          </a:p>
          <a:p>
            <a:pPr algn="ctr"/>
            <a:endParaRPr lang="fr-FR" dirty="0"/>
          </a:p>
          <a:p>
            <a:endParaRPr lang="fr-FR" sz="1400" dirty="0">
              <a:latin typeface="Marianne" panose="02000000000000000000" pitchFamily="50" charset="0"/>
            </a:endParaRPr>
          </a:p>
        </p:txBody>
      </p:sp>
      <p:sp>
        <p:nvSpPr>
          <p:cNvPr id="3" name="Espace réservé du numéro de diapositive 2"/>
          <p:cNvSpPr>
            <a:spLocks noGrp="1"/>
          </p:cNvSpPr>
          <p:nvPr>
            <p:ph type="sldNum" sz="quarter" idx="12"/>
          </p:nvPr>
        </p:nvSpPr>
        <p:spPr/>
        <p:txBody>
          <a:bodyPr/>
          <a:lstStyle/>
          <a:p>
            <a:fld id="{D50FB9C7-8F98-42B8-BD1F-E710C162C331}" type="slidenum">
              <a:rPr lang="fr-FR" smtClean="0"/>
              <a:t>6</a:t>
            </a:fld>
            <a:endParaRPr lang="fr-FR"/>
          </a:p>
        </p:txBody>
      </p:sp>
      <p:pic>
        <p:nvPicPr>
          <p:cNvPr id="10" name="Image 9">
            <a:hlinkClick r:id="rId3"/>
          </p:cNvPr>
          <p:cNvPicPr>
            <a:picLocks noChangeAspect="1"/>
          </p:cNvPicPr>
          <p:nvPr/>
        </p:nvPicPr>
        <p:blipFill>
          <a:blip r:embed="rId4"/>
          <a:stretch>
            <a:fillRect/>
          </a:stretch>
        </p:blipFill>
        <p:spPr>
          <a:xfrm>
            <a:off x="3521700" y="3672164"/>
            <a:ext cx="4971810" cy="2684186"/>
          </a:xfrm>
          <a:prstGeom prst="rect">
            <a:avLst/>
          </a:prstGeom>
        </p:spPr>
      </p:pic>
    </p:spTree>
    <p:extLst>
      <p:ext uri="{BB962C8B-B14F-4D97-AF65-F5344CB8AC3E}">
        <p14:creationId xmlns:p14="http://schemas.microsoft.com/office/powerpoint/2010/main" val="3797103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fr-FR" sz="3200" b="1" i="0" u="none" strike="noStrike" kern="1200" cap="none" spc="0" normalizeH="0" baseline="0" noProof="0" dirty="0" smtClean="0">
                <a:ln>
                  <a:noFill/>
                </a:ln>
                <a:solidFill>
                  <a:srgbClr val="312783"/>
                </a:solidFill>
                <a:effectLst/>
                <a:uLnTx/>
                <a:uFillTx/>
                <a:latin typeface="Marianne"/>
                <a:ea typeface="Arial"/>
                <a:cs typeface="Arial"/>
                <a:sym typeface="Arial"/>
              </a:rPr>
              <a:t>Etape 1 : le séjour de cohésion</a:t>
            </a:r>
            <a:endParaRPr kumimoji="0" sz="1400" b="0" i="0" u="none" strike="noStrike" kern="1200" cap="none" spc="0" normalizeH="0" baseline="0" noProof="0" dirty="0">
              <a:ln>
                <a:noFill/>
              </a:ln>
              <a:solidFill>
                <a:srgbClr val="312783"/>
              </a:solidFill>
              <a:effectLst/>
              <a:uLnTx/>
              <a:uFillTx/>
              <a:latin typeface="Marianne"/>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FB9C7-8F98-42B8-BD1F-E710C162C33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355" y="1809417"/>
            <a:ext cx="7802880" cy="4526862"/>
          </a:xfrm>
          <a:prstGeom prst="rect">
            <a:avLst/>
          </a:prstGeom>
        </p:spPr>
      </p:pic>
      <p:sp>
        <p:nvSpPr>
          <p:cNvPr id="11" name="Bulle ronde 10"/>
          <p:cNvSpPr/>
          <p:nvPr/>
        </p:nvSpPr>
        <p:spPr>
          <a:xfrm>
            <a:off x="9929235" y="3977639"/>
            <a:ext cx="2068801" cy="1737361"/>
          </a:xfrm>
          <a:prstGeom prst="wedgeEllipseCallout">
            <a:avLst>
              <a:gd name="adj1" fmla="val -73012"/>
              <a:gd name="adj2" fmla="val -46738"/>
            </a:avLst>
          </a:prstGeom>
          <a:solidFill>
            <a:srgbClr val="31278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ZoneTexte 11"/>
          <p:cNvSpPr txBox="1"/>
          <p:nvPr/>
        </p:nvSpPr>
        <p:spPr>
          <a:xfrm>
            <a:off x="10036885" y="4189901"/>
            <a:ext cx="1867595" cy="1323439"/>
          </a:xfrm>
          <a:prstGeom prst="rect">
            <a:avLst/>
          </a:prstGeom>
          <a:noFill/>
        </p:spPr>
        <p:txBody>
          <a:bodyPr wrap="square" rtlCol="0">
            <a:spAutoFit/>
          </a:bodyPr>
          <a:lstStyle>
            <a:defPPr>
              <a:defRPr lang="fr-FR"/>
            </a:defPPr>
            <a:lvl1pPr algn="ctr">
              <a:defRPr sz="1000">
                <a:solidFill>
                  <a:schemeClr val="bg1"/>
                </a:solidFill>
                <a:latin typeface="Marianne-Bold" panose="02000000000000000000" pitchFamily="50"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Marianne" panose="02000000000000000000" pitchFamily="50" charset="0"/>
                <a:ea typeface="+mn-ea"/>
                <a:cs typeface="+mn-cs"/>
              </a:rPr>
              <a:t>Vous </a:t>
            </a:r>
            <a:r>
              <a:rPr lang="fr-FR" b="1" dirty="0" smtClean="0">
                <a:solidFill>
                  <a:prstClr val="white"/>
                </a:solidFill>
                <a:latin typeface="Marianne" panose="02000000000000000000" pitchFamily="50" charset="0"/>
              </a:rPr>
              <a:t>êtes en seconde et vous avez cours durant les dates du séjour de</a:t>
            </a:r>
            <a:r>
              <a:rPr kumimoji="0" lang="fr-FR" sz="1000" b="1" i="0" u="none" strike="noStrike" kern="1200" cap="none" spc="0" normalizeH="0" baseline="0" noProof="0" dirty="0" smtClean="0">
                <a:ln>
                  <a:noFill/>
                </a:ln>
                <a:solidFill>
                  <a:prstClr val="white"/>
                </a:solidFill>
                <a:effectLst/>
                <a:uLnTx/>
                <a:uFillTx/>
                <a:latin typeface="Marianne" panose="02000000000000000000" pitchFamily="50" charset="0"/>
                <a:ea typeface="+mn-ea"/>
                <a:cs typeface="+mn-cs"/>
              </a:rPr>
              <a:t> février ? Renseignez-vous auprès de votre chef d’établissement, il pourra vous indiquer si votre participation au SNU est possible !</a:t>
            </a:r>
            <a:endParaRPr kumimoji="0" lang="fr-FR" sz="1000" b="1" i="0" u="none" strike="noStrike" kern="1200" cap="none" spc="0" normalizeH="0" baseline="0" noProof="0" dirty="0">
              <a:ln>
                <a:noFill/>
              </a:ln>
              <a:solidFill>
                <a:prstClr val="white"/>
              </a:solidFill>
              <a:effectLst/>
              <a:uLnTx/>
              <a:uFillTx/>
              <a:latin typeface="Marianne" panose="02000000000000000000" pitchFamily="50" charset="0"/>
              <a:ea typeface="+mn-ea"/>
              <a:cs typeface="+mn-cs"/>
            </a:endParaRPr>
          </a:p>
        </p:txBody>
      </p:sp>
      <p:sp>
        <p:nvSpPr>
          <p:cNvPr id="13" name="Bulle ronde 12"/>
          <p:cNvSpPr/>
          <p:nvPr/>
        </p:nvSpPr>
        <p:spPr>
          <a:xfrm>
            <a:off x="4266484" y="2353896"/>
            <a:ext cx="1581912" cy="1084247"/>
          </a:xfrm>
          <a:prstGeom prst="wedgeEllipseCallout">
            <a:avLst>
              <a:gd name="adj1" fmla="val 56453"/>
              <a:gd name="adj2" fmla="val 47271"/>
            </a:avLst>
          </a:prstGeom>
          <a:solidFill>
            <a:srgbClr val="31278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ZoneTexte 13"/>
          <p:cNvSpPr txBox="1"/>
          <p:nvPr/>
        </p:nvSpPr>
        <p:spPr>
          <a:xfrm>
            <a:off x="3885485" y="2542076"/>
            <a:ext cx="2343910" cy="707886"/>
          </a:xfrm>
          <a:prstGeom prst="rect">
            <a:avLst/>
          </a:prstGeom>
          <a:noFill/>
        </p:spPr>
        <p:txBody>
          <a:bodyPr wrap="square" rtlCol="0">
            <a:spAutoFit/>
          </a:bodyPr>
          <a:lstStyle>
            <a:defPPr>
              <a:defRPr lang="fr-FR"/>
            </a:defPPr>
            <a:lvl1pPr algn="ctr">
              <a:defRPr sz="1000">
                <a:solidFill>
                  <a:schemeClr val="bg1"/>
                </a:solidFill>
                <a:latin typeface="Marianne-Bold" panose="02000000000000000000" pitchFamily="50"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prstClr val="white"/>
                </a:solidFill>
                <a:effectLst/>
                <a:uLnTx/>
                <a:uFillTx/>
                <a:latin typeface="Marianne" panose="02000000000000000000" pitchFamily="50" charset="0"/>
                <a:ea typeface="+mn-ea"/>
                <a:cs typeface="+mn-cs"/>
              </a:rPr>
              <a:t>Cette année </a:t>
            </a:r>
            <a:br>
              <a:rPr kumimoji="0" lang="fr-FR" sz="1000" b="1" i="0" u="none" strike="noStrike" kern="1200" cap="none" spc="0" normalizeH="0" baseline="0" noProof="0" dirty="0" smtClean="0">
                <a:ln>
                  <a:noFill/>
                </a:ln>
                <a:solidFill>
                  <a:prstClr val="white"/>
                </a:solidFill>
                <a:effectLst/>
                <a:uLnTx/>
                <a:uFillTx/>
                <a:latin typeface="Marianne" panose="02000000000000000000" pitchFamily="50" charset="0"/>
                <a:ea typeface="+mn-ea"/>
                <a:cs typeface="+mn-cs"/>
              </a:rPr>
            </a:br>
            <a:r>
              <a:rPr kumimoji="0" lang="fr-FR" sz="1000" b="1" i="0" u="none" strike="noStrike" kern="1200" cap="none" spc="0" normalizeH="0" baseline="0" noProof="0" dirty="0" smtClean="0">
                <a:ln>
                  <a:noFill/>
                </a:ln>
                <a:solidFill>
                  <a:prstClr val="white"/>
                </a:solidFill>
                <a:effectLst/>
                <a:uLnTx/>
                <a:uFillTx/>
                <a:latin typeface="Marianne" panose="02000000000000000000" pitchFamily="50" charset="0"/>
                <a:ea typeface="+mn-ea"/>
                <a:cs typeface="+mn-cs"/>
              </a:rPr>
              <a:t>la mobilité </a:t>
            </a:r>
            <a:br>
              <a:rPr kumimoji="0" lang="fr-FR" sz="1000" b="1" i="0" u="none" strike="noStrike" kern="1200" cap="none" spc="0" normalizeH="0" baseline="0" noProof="0" dirty="0" smtClean="0">
                <a:ln>
                  <a:noFill/>
                </a:ln>
                <a:solidFill>
                  <a:prstClr val="white"/>
                </a:solidFill>
                <a:effectLst/>
                <a:uLnTx/>
                <a:uFillTx/>
                <a:latin typeface="Marianne" panose="02000000000000000000" pitchFamily="50" charset="0"/>
                <a:ea typeface="+mn-ea"/>
                <a:cs typeface="+mn-cs"/>
              </a:rPr>
            </a:br>
            <a:r>
              <a:rPr kumimoji="0" lang="fr-FR" sz="1000" b="1" i="0" u="none" strike="noStrike" kern="1200" cap="none" spc="0" normalizeH="0" baseline="0" noProof="0" dirty="0" smtClean="0">
                <a:ln>
                  <a:noFill/>
                </a:ln>
                <a:solidFill>
                  <a:prstClr val="white"/>
                </a:solidFill>
                <a:effectLst/>
                <a:uLnTx/>
                <a:uFillTx/>
                <a:latin typeface="Marianne" panose="02000000000000000000" pitchFamily="50" charset="0"/>
                <a:ea typeface="+mn-ea"/>
                <a:cs typeface="+mn-cs"/>
              </a:rPr>
              <a:t>sera à nouveau</a:t>
            </a:r>
            <a:br>
              <a:rPr kumimoji="0" lang="fr-FR" sz="1000" b="1" i="0" u="none" strike="noStrike" kern="1200" cap="none" spc="0" normalizeH="0" baseline="0" noProof="0" dirty="0" smtClean="0">
                <a:ln>
                  <a:noFill/>
                </a:ln>
                <a:solidFill>
                  <a:prstClr val="white"/>
                </a:solidFill>
                <a:effectLst/>
                <a:uLnTx/>
                <a:uFillTx/>
                <a:latin typeface="Marianne" panose="02000000000000000000" pitchFamily="50" charset="0"/>
                <a:ea typeface="+mn-ea"/>
                <a:cs typeface="+mn-cs"/>
              </a:rPr>
            </a:br>
            <a:r>
              <a:rPr kumimoji="0" lang="fr-FR" sz="1000" b="1" i="0" u="none" strike="noStrike" kern="1200" cap="none" spc="0" normalizeH="0" baseline="0" noProof="0" dirty="0" smtClean="0">
                <a:ln>
                  <a:noFill/>
                </a:ln>
                <a:solidFill>
                  <a:prstClr val="white"/>
                </a:solidFill>
                <a:effectLst/>
                <a:uLnTx/>
                <a:uFillTx/>
                <a:latin typeface="Marianne" panose="02000000000000000000" pitchFamily="50" charset="0"/>
                <a:ea typeface="+mn-ea"/>
                <a:cs typeface="+mn-cs"/>
              </a:rPr>
              <a:t> infra régionale. </a:t>
            </a:r>
            <a:endParaRPr kumimoji="0" lang="fr-FR" sz="1000" b="1" i="0" u="none" strike="noStrike" kern="1200" cap="none" spc="0" normalizeH="0" baseline="0" noProof="0" dirty="0">
              <a:ln>
                <a:noFill/>
              </a:ln>
              <a:solidFill>
                <a:prstClr val="white"/>
              </a:solidFill>
              <a:effectLst/>
              <a:uLnTx/>
              <a:uFillTx/>
              <a:latin typeface="Marianne" panose="02000000000000000000" pitchFamily="50" charset="0"/>
              <a:ea typeface="+mn-ea"/>
              <a:cs typeface="+mn-cs"/>
            </a:endParaRPr>
          </a:p>
        </p:txBody>
      </p:sp>
    </p:spTree>
    <p:extLst>
      <p:ext uri="{BB962C8B-B14F-4D97-AF65-F5344CB8AC3E}">
        <p14:creationId xmlns:p14="http://schemas.microsoft.com/office/powerpoint/2010/main" val="1018805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160" y="1010519"/>
            <a:ext cx="12054840"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a:p>
            <a:r>
              <a:rPr lang="fr-FR" dirty="0"/>
              <a:t> Les </a:t>
            </a:r>
            <a:r>
              <a:rPr lang="fr-FR" b="1" dirty="0"/>
              <a:t>protocoles sanitaires en vigueur</a:t>
            </a:r>
            <a:r>
              <a:rPr lang="fr-FR" dirty="0"/>
              <a:t>, notamment appliqués pour les accueils collectifs de mineurs, seront mis en place dans les centres SNU. Compte-tenu du contexte sanitaire, la mobilité sera prioritairement régionale. Tous les frais inhérents à la mise en </a:t>
            </a:r>
            <a:r>
              <a:rPr lang="fr-FR" dirty="0" smtClean="0"/>
              <a:t>du </a:t>
            </a:r>
            <a:r>
              <a:rPr lang="fr-FR" dirty="0"/>
              <a:t>SNU sont pris en charge par l’État : transport, alimentation, activités, tenue, etc. </a:t>
            </a:r>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a:buClr>
                <a:srgbClr val="000000"/>
              </a:buClr>
              <a:buSzPts val="3200"/>
            </a:pPr>
            <a:r>
              <a:rPr lang="fr-FR" sz="3200" b="1" dirty="0">
                <a:solidFill>
                  <a:srgbClr val="312783"/>
                </a:solidFill>
                <a:latin typeface="Marianne"/>
                <a:ea typeface="Arial"/>
                <a:cs typeface="Arial"/>
                <a:sym typeface="Arial"/>
              </a:rPr>
              <a:t>L’organisation dans les centres</a:t>
            </a:r>
            <a:endParaRPr sz="3200" b="1" dirty="0">
              <a:solidFill>
                <a:srgbClr val="312783"/>
              </a:solidFill>
              <a:latin typeface="Marianne"/>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12" name="Rectangle 11"/>
          <p:cNvSpPr/>
          <p:nvPr/>
        </p:nvSpPr>
        <p:spPr>
          <a:xfrm>
            <a:off x="842964" y="1010518"/>
            <a:ext cx="11053380" cy="4708981"/>
          </a:xfrm>
          <a:prstGeom prst="rect">
            <a:avLst/>
          </a:prstGeom>
        </p:spPr>
        <p:txBody>
          <a:bodyPr wrap="square">
            <a:spAutoFit/>
          </a:bodyPr>
          <a:lstStyle/>
          <a:p>
            <a:pPr algn="just">
              <a:spcAft>
                <a:spcPts val="0"/>
              </a:spcAft>
            </a:pPr>
            <a:endParaRPr lang="fr-FR" sz="1200" dirty="0" smtClean="0">
              <a:effectLst/>
              <a:latin typeface="Calibri" panose="020F0502020204030204" pitchFamily="34" charset="0"/>
              <a:ea typeface="Calibri" panose="020F0502020204030204" pitchFamily="34" charset="0"/>
            </a:endParaRPr>
          </a:p>
          <a:p>
            <a:pPr algn="just">
              <a:spcAft>
                <a:spcPts val="0"/>
              </a:spcAft>
            </a:pPr>
            <a:r>
              <a:rPr lang="fr-FR" dirty="0">
                <a:latin typeface="Marianne" panose="02000000000000000000"/>
                <a:ea typeface="Calibri" panose="020F0502020204030204" pitchFamily="34" charset="0"/>
              </a:rPr>
              <a:t>Les </a:t>
            </a:r>
            <a:r>
              <a:rPr lang="fr-FR" b="1" dirty="0">
                <a:latin typeface="Marianne" panose="02000000000000000000"/>
                <a:ea typeface="Calibri" panose="020F0502020204030204" pitchFamily="34" charset="0"/>
              </a:rPr>
              <a:t>centres</a:t>
            </a:r>
            <a:r>
              <a:rPr lang="fr-FR" dirty="0">
                <a:latin typeface="Marianne" panose="02000000000000000000"/>
                <a:ea typeface="Calibri" panose="020F0502020204030204" pitchFamily="34" charset="0"/>
              </a:rPr>
              <a:t> d’hébergement SNU sont répartis sur l’ensemble du territoire </a:t>
            </a:r>
            <a:r>
              <a:rPr lang="fr-FR" dirty="0" smtClean="0">
                <a:latin typeface="Marianne" panose="02000000000000000000"/>
                <a:ea typeface="Calibri" panose="020F0502020204030204" pitchFamily="34" charset="0"/>
              </a:rPr>
              <a:t>national .</a:t>
            </a:r>
          </a:p>
          <a:p>
            <a:pPr algn="just">
              <a:spcAft>
                <a:spcPts val="0"/>
              </a:spcAft>
            </a:pPr>
            <a:endParaRPr lang="fr-FR" dirty="0" smtClean="0">
              <a:latin typeface="Marianne" panose="02000000000000000000"/>
              <a:ea typeface="Calibri" panose="020F0502020204030204" pitchFamily="34" charset="0"/>
            </a:endParaRPr>
          </a:p>
          <a:p>
            <a:pPr algn="just">
              <a:spcAft>
                <a:spcPts val="0"/>
              </a:spcAft>
            </a:pPr>
            <a:r>
              <a:rPr lang="fr-FR" dirty="0" smtClean="0">
                <a:latin typeface="Marianne" panose="02000000000000000000"/>
                <a:ea typeface="Calibri" panose="020F0502020204030204" pitchFamily="34" charset="0"/>
              </a:rPr>
              <a:t>Organisés </a:t>
            </a:r>
            <a:r>
              <a:rPr lang="fr-FR" dirty="0">
                <a:latin typeface="Marianne" panose="02000000000000000000"/>
                <a:ea typeface="Calibri" panose="020F0502020204030204" pitchFamily="34" charset="0"/>
              </a:rPr>
              <a:t>en maisonnées, ils peuvent </a:t>
            </a:r>
            <a:r>
              <a:rPr lang="fr-FR" dirty="0" smtClean="0">
                <a:latin typeface="Marianne" panose="02000000000000000000"/>
                <a:ea typeface="Calibri" panose="020F0502020204030204" pitchFamily="34" charset="0"/>
              </a:rPr>
              <a:t>accueillir chacun entre 100 et </a:t>
            </a:r>
            <a:r>
              <a:rPr lang="fr-FR" dirty="0">
                <a:latin typeface="Marianne" panose="02000000000000000000"/>
                <a:ea typeface="Calibri" panose="020F0502020204030204" pitchFamily="34" charset="0"/>
              </a:rPr>
              <a:t>200 volontaires et une </a:t>
            </a:r>
            <a:r>
              <a:rPr lang="fr-FR" dirty="0" smtClean="0">
                <a:latin typeface="Marianne" panose="02000000000000000000"/>
                <a:ea typeface="Calibri" panose="020F0502020204030204" pitchFamily="34" charset="0"/>
              </a:rPr>
              <a:t>équipe </a:t>
            </a:r>
            <a:r>
              <a:rPr lang="fr-FR" dirty="0">
                <a:latin typeface="Marianne" panose="02000000000000000000"/>
                <a:ea typeface="Calibri" panose="020F0502020204030204" pitchFamily="34" charset="0"/>
              </a:rPr>
              <a:t>de cadres et de tuteurs.</a:t>
            </a:r>
          </a:p>
          <a:p>
            <a:pPr algn="just">
              <a:spcAft>
                <a:spcPts val="0"/>
              </a:spcAft>
            </a:pPr>
            <a:r>
              <a:rPr lang="fr-FR" dirty="0">
                <a:latin typeface="Marianne" panose="02000000000000000000"/>
                <a:ea typeface="Calibri" panose="020F0502020204030204" pitchFamily="34" charset="0"/>
              </a:rPr>
              <a:t>Les maisonnées, unités de vie courante non mixtes, accueillent 10 à 15 </a:t>
            </a:r>
            <a:r>
              <a:rPr lang="fr-FR" dirty="0" smtClean="0">
                <a:latin typeface="Marianne" panose="02000000000000000000"/>
                <a:ea typeface="Calibri" panose="020F0502020204030204" pitchFamily="34" charset="0"/>
              </a:rPr>
              <a:t>volontaires.</a:t>
            </a:r>
            <a:endParaRPr lang="fr-FR" dirty="0">
              <a:latin typeface="Marianne" panose="02000000000000000000"/>
              <a:ea typeface="Calibri" panose="020F0502020204030204" pitchFamily="34" charset="0"/>
            </a:endParaRPr>
          </a:p>
          <a:p>
            <a:pPr algn="just">
              <a:spcAft>
                <a:spcPts val="0"/>
              </a:spcAft>
            </a:pPr>
            <a:endParaRPr lang="fr-FR" dirty="0">
              <a:latin typeface="Marianne" panose="02000000000000000000"/>
              <a:ea typeface="Calibri" panose="020F0502020204030204" pitchFamily="34" charset="0"/>
            </a:endParaRPr>
          </a:p>
          <a:p>
            <a:pPr algn="just">
              <a:spcAft>
                <a:spcPts val="0"/>
              </a:spcAft>
            </a:pPr>
            <a:r>
              <a:rPr lang="fr-FR" dirty="0" smtClean="0">
                <a:latin typeface="Marianne" panose="02000000000000000000"/>
                <a:ea typeface="Calibri" panose="020F0502020204030204" pitchFamily="34" charset="0"/>
              </a:rPr>
              <a:t>Les </a:t>
            </a:r>
            <a:r>
              <a:rPr lang="fr-FR" b="1" dirty="0" smtClean="0">
                <a:latin typeface="Marianne" panose="02000000000000000000"/>
                <a:ea typeface="Calibri" panose="020F0502020204030204" pitchFamily="34" charset="0"/>
              </a:rPr>
              <a:t>encadrants</a:t>
            </a:r>
            <a:r>
              <a:rPr lang="fr-FR" dirty="0" smtClean="0">
                <a:latin typeface="Marianne" panose="02000000000000000000"/>
                <a:ea typeface="Calibri" panose="020F0502020204030204" pitchFamily="34" charset="0"/>
              </a:rPr>
              <a:t> sont </a:t>
            </a:r>
            <a:r>
              <a:rPr lang="fr-FR" dirty="0">
                <a:latin typeface="Marianne" panose="02000000000000000000"/>
                <a:ea typeface="Calibri" panose="020F0502020204030204" pitchFamily="34" charset="0"/>
              </a:rPr>
              <a:t>issus des corps en uniforme, de l’éducation populaire et de l’Education nationale notamment. </a:t>
            </a:r>
            <a:r>
              <a:rPr lang="fr-FR" dirty="0" smtClean="0">
                <a:latin typeface="Marianne" panose="02000000000000000000"/>
                <a:ea typeface="Calibri" panose="020F0502020204030204" pitchFamily="34" charset="0"/>
              </a:rPr>
              <a:t>La direction du centre est assurée </a:t>
            </a:r>
            <a:r>
              <a:rPr lang="fr-FR" dirty="0">
                <a:latin typeface="Marianne" panose="02000000000000000000"/>
                <a:ea typeface="Calibri" panose="020F0502020204030204" pitchFamily="34" charset="0"/>
              </a:rPr>
              <a:t>par une équipe composée de </a:t>
            </a:r>
            <a:r>
              <a:rPr lang="fr-FR" dirty="0" smtClean="0">
                <a:latin typeface="Marianne" panose="02000000000000000000"/>
                <a:ea typeface="Calibri" panose="020F0502020204030204" pitchFamily="34" charset="0"/>
              </a:rPr>
              <a:t>cadres expérimentés, dont un cadre de santé, référent sanitaire sur l’ensemble du séjour.</a:t>
            </a:r>
          </a:p>
          <a:p>
            <a:pPr algn="just">
              <a:spcAft>
                <a:spcPts val="0"/>
              </a:spcAft>
            </a:pPr>
            <a:endParaRPr lang="fr-FR" dirty="0">
              <a:effectLst/>
              <a:latin typeface="Marianne" panose="02000000000000000000"/>
              <a:ea typeface="Calibri" panose="020F0502020204030204" pitchFamily="34" charset="0"/>
            </a:endParaRPr>
          </a:p>
          <a:p>
            <a:pPr algn="just"/>
            <a:r>
              <a:rPr lang="fr-FR" dirty="0">
                <a:solidFill>
                  <a:srgbClr val="002060"/>
                </a:solidFill>
                <a:latin typeface="Marianne" panose="02000000000000000000"/>
              </a:rPr>
              <a:t>Les protocoles sanitaires en vigueur, appliqués pour les accueils collectifs de mineurs (ACM), seront mis en place dans les centres SNU. </a:t>
            </a:r>
            <a:endParaRPr lang="fr-FR" dirty="0" smtClean="0">
              <a:solidFill>
                <a:srgbClr val="002060"/>
              </a:solidFill>
              <a:latin typeface="Marianne" panose="02000000000000000000"/>
            </a:endParaRPr>
          </a:p>
          <a:p>
            <a:pPr algn="just"/>
            <a:endParaRPr lang="fr-FR" dirty="0">
              <a:effectLst/>
              <a:latin typeface="Marianne" panose="02000000000000000000"/>
              <a:ea typeface="Calibri" panose="020F0502020204030204" pitchFamily="34" charset="0"/>
            </a:endParaRPr>
          </a:p>
          <a:p>
            <a:pPr algn="just"/>
            <a:r>
              <a:rPr lang="fr-FR" dirty="0" smtClean="0">
                <a:latin typeface="Marianne" panose="02000000000000000000"/>
                <a:ea typeface="Calibri" panose="020F0502020204030204" pitchFamily="34" charset="0"/>
              </a:rPr>
              <a:t>La vie du centre est organisée autour d’un programme d’activités diversifiées, des temps de cohésion et des temps de démocratie interne permettant la participation active de chaque volontaire.</a:t>
            </a:r>
            <a:endParaRPr lang="fr-FR" dirty="0" smtClean="0">
              <a:effectLst/>
              <a:latin typeface="Marianne" panose="02000000000000000000"/>
              <a:ea typeface="Calibri" panose="020F0502020204030204" pitchFamily="34" charset="0"/>
            </a:endParaRPr>
          </a:p>
        </p:txBody>
      </p:sp>
      <p:sp>
        <p:nvSpPr>
          <p:cNvPr id="6" name="Rectangle 5"/>
          <p:cNvSpPr/>
          <p:nvPr/>
        </p:nvSpPr>
        <p:spPr>
          <a:xfrm>
            <a:off x="842964" y="5832764"/>
            <a:ext cx="10989372" cy="8152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atin typeface="Marianne" panose="02000000000000000000"/>
              </a:rPr>
              <a:t>La participation au séjour de cohésion est prise </a:t>
            </a:r>
            <a:r>
              <a:rPr lang="fr-FR" dirty="0">
                <a:latin typeface="Marianne" panose="02000000000000000000"/>
              </a:rPr>
              <a:t>en charge par l’État : transport, alimentation, activités, tenue, etc. Les frais médicaux éventuels demeurent à la charge des </a:t>
            </a:r>
            <a:r>
              <a:rPr lang="fr-FR" dirty="0" smtClean="0">
                <a:latin typeface="Marianne" panose="02000000000000000000"/>
              </a:rPr>
              <a:t>familles.</a:t>
            </a:r>
            <a:endParaRPr lang="fr-FR" dirty="0">
              <a:latin typeface="Marianne" panose="02000000000000000000"/>
            </a:endParaRPr>
          </a:p>
        </p:txBody>
      </p:sp>
      <p:sp>
        <p:nvSpPr>
          <p:cNvPr id="2" name="Espace réservé du numéro de diapositive 1"/>
          <p:cNvSpPr>
            <a:spLocks noGrp="1"/>
          </p:cNvSpPr>
          <p:nvPr>
            <p:ph type="sldNum" sz="quarter" idx="12"/>
          </p:nvPr>
        </p:nvSpPr>
        <p:spPr/>
        <p:txBody>
          <a:bodyPr/>
          <a:lstStyle/>
          <a:p>
            <a:fld id="{D50FB9C7-8F98-42B8-BD1F-E710C162C331}" type="slidenum">
              <a:rPr lang="fr-FR" smtClean="0"/>
              <a:t>8</a:t>
            </a:fld>
            <a:endParaRPr lang="fr-FR" dirty="0"/>
          </a:p>
        </p:txBody>
      </p:sp>
    </p:spTree>
    <p:extLst>
      <p:ext uri="{BB962C8B-B14F-4D97-AF65-F5344CB8AC3E}">
        <p14:creationId xmlns:p14="http://schemas.microsoft.com/office/powerpoint/2010/main" val="223050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1920" y="919079"/>
            <a:ext cx="12192000" cy="593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a:p>
            <a:r>
              <a:rPr lang="fr-FR" dirty="0"/>
              <a:t> Les </a:t>
            </a:r>
            <a:r>
              <a:rPr lang="fr-FR" b="1" dirty="0"/>
              <a:t>protocoles sanitaires en vigueur</a:t>
            </a:r>
            <a:r>
              <a:rPr lang="fr-FR" dirty="0"/>
              <a:t>, notamment appliqués pour les accueils collectifs de mineurs, seront mis en place dans les centres SNU. Compte-tenu du contexte sanitaire, la mobilité sera prioritairement régionale. Tous les frais inhérents à la mise en </a:t>
            </a:r>
            <a:r>
              <a:rPr lang="fr-FR" dirty="0" smtClean="0"/>
              <a:t>du </a:t>
            </a:r>
            <a:r>
              <a:rPr lang="fr-FR" dirty="0"/>
              <a:t>SNU sont pris en charge par l’État : transport, alimentation, activités, tenue, etc. </a:t>
            </a:r>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a:buClr>
                <a:srgbClr val="000000"/>
              </a:buClr>
              <a:buSzPts val="3200"/>
            </a:pPr>
            <a:r>
              <a:rPr lang="fr-FR" sz="3200" b="1" dirty="0">
                <a:solidFill>
                  <a:srgbClr val="312783"/>
                </a:solidFill>
                <a:latin typeface="Marianne"/>
                <a:ea typeface="Arial"/>
                <a:cs typeface="Arial"/>
                <a:sym typeface="Arial"/>
              </a:rPr>
              <a:t>L’organisation dans les centres</a:t>
            </a:r>
            <a:endParaRPr sz="3200" b="1" dirty="0">
              <a:solidFill>
                <a:srgbClr val="312783"/>
              </a:solidFill>
              <a:latin typeface="Marianne"/>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2" name="Espace réservé du numéro de diapositive 1"/>
          <p:cNvSpPr>
            <a:spLocks noGrp="1"/>
          </p:cNvSpPr>
          <p:nvPr>
            <p:ph type="sldNum" sz="quarter" idx="12"/>
          </p:nvPr>
        </p:nvSpPr>
        <p:spPr/>
        <p:txBody>
          <a:bodyPr/>
          <a:lstStyle/>
          <a:p>
            <a:fld id="{D50FB9C7-8F98-42B8-BD1F-E710C162C331}" type="slidenum">
              <a:rPr lang="fr-FR" smtClean="0"/>
              <a:t>9</a:t>
            </a:fld>
            <a:endParaRPr lang="fr-F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1592" y="1825625"/>
            <a:ext cx="8428815" cy="4351338"/>
          </a:xfrm>
        </p:spPr>
      </p:pic>
    </p:spTree>
    <p:extLst>
      <p:ext uri="{BB962C8B-B14F-4D97-AF65-F5344CB8AC3E}">
        <p14:creationId xmlns:p14="http://schemas.microsoft.com/office/powerpoint/2010/main" val="1719985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1025</Words>
  <Application>Microsoft Office PowerPoint</Application>
  <PresentationFormat>Grand écran</PresentationFormat>
  <Paragraphs>95</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Marianne</vt:lpstr>
      <vt:lpstr>Marianne-Bold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PPT/DSI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LAFON, Christel (DJEPVA/DISI)</dc:creator>
  <cp:lastModifiedBy>CHRISTEL LAFON</cp:lastModifiedBy>
  <cp:revision>108</cp:revision>
  <cp:lastPrinted>2021-01-15T17:22:03Z</cp:lastPrinted>
  <dcterms:created xsi:type="dcterms:W3CDTF">2021-01-11T11:29:51Z</dcterms:created>
  <dcterms:modified xsi:type="dcterms:W3CDTF">2021-11-24T18:11:06Z</dcterms:modified>
  <cp:contentStatus/>
</cp:coreProperties>
</file>